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ana Taiapa" userId="c2105a09-804d-4e4e-9ee6-514a4fa82641" providerId="ADAL" clId="{AA57E9A1-2B5B-467D-90E8-4FAA2220498E}"/>
    <pc:docChg chg="modSld">
      <pc:chgData name="Liana Taiapa" userId="c2105a09-804d-4e4e-9ee6-514a4fa82641" providerId="ADAL" clId="{AA57E9A1-2B5B-467D-90E8-4FAA2220498E}" dt="2026-10-29T12:38:29.921" v="18" actId="14100"/>
      <pc:docMkLst>
        <pc:docMk/>
      </pc:docMkLst>
      <pc:sldChg chg="modSp mod">
        <pc:chgData name="Liana Taiapa" userId="c2105a09-804d-4e4e-9ee6-514a4fa82641" providerId="ADAL" clId="{AA57E9A1-2B5B-467D-90E8-4FAA2220498E}" dt="2026-10-29T12:38:29.921" v="18" actId="14100"/>
        <pc:sldMkLst>
          <pc:docMk/>
          <pc:sldMk cId="0" sldId="273"/>
        </pc:sldMkLst>
        <pc:spChg chg="mod">
          <ac:chgData name="Liana Taiapa" userId="c2105a09-804d-4e4e-9ee6-514a4fa82641" providerId="ADAL" clId="{AA57E9A1-2B5B-467D-90E8-4FAA2220498E}" dt="2026-10-29T12:38:29.921" v="18" actId="14100"/>
          <ac:spMkLst>
            <pc:docMk/>
            <pc:sldMk cId="0" sldId="273"/>
            <ac:spMk id="3" creationId="{00000000-0000-0000-0000-000000000000}"/>
          </ac:spMkLst>
        </pc:spChg>
        <pc:spChg chg="mod">
          <ac:chgData name="Liana Taiapa" userId="c2105a09-804d-4e4e-9ee6-514a4fa82641" providerId="ADAL" clId="{AA57E9A1-2B5B-467D-90E8-4FAA2220498E}" dt="2026-10-29T12:37:49.171" v="8" actId="1076"/>
          <ac:spMkLst>
            <pc:docMk/>
            <pc:sldMk cId="0" sldId="273"/>
            <ac:spMk id="4" creationId="{00000000-0000-0000-0000-000000000000}"/>
          </ac:spMkLst>
        </pc:spChg>
        <pc:picChg chg="mod modCrop">
          <ac:chgData name="Liana Taiapa" userId="c2105a09-804d-4e4e-9ee6-514a4fa82641" providerId="ADAL" clId="{AA57E9A1-2B5B-467D-90E8-4FAA2220498E}" dt="2026-10-29T12:38:23.108" v="16" actId="14100"/>
          <ac:picMkLst>
            <pc:docMk/>
            <pc:sldMk cId="0" sldId="273"/>
            <ac:picMk id="2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59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ONESS_DARK">
    <p:bg>
      <p:bgPr>
        <a:solidFill>
          <a:srgbClr val="0909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446520"/>
            <a:ext cx="11292840" cy="0"/>
          </a:xfrm>
          <a:prstGeom prst="line">
            <a:avLst/>
          </a:prstGeom>
          <a:noFill/>
          <a:ln w="12700">
            <a:solidFill>
              <a:srgbClr val="6E5821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140" dirty="0">
                <a:solidFill>
                  <a:srgbClr val="8F8F8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LIONESS FILM PRODUCTIONS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10424160" y="6473952"/>
            <a:ext cx="1280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kern="0" spc="12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CONFIDENTIAL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tGPT Image Jun 14, 2025, 12_17_13 AM(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" y="228600"/>
            <a:ext cx="4297680" cy="6446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29200" y="0"/>
            <a:ext cx="7159752" cy="6858000"/>
          </a:xfrm>
          <a:prstGeom prst="rect">
            <a:avLst/>
          </a:prstGeom>
          <a:solidFill>
            <a:srgbClr val="090909"/>
          </a:solidFill>
          <a:ln w="12700">
            <a:solidFill>
              <a:srgbClr val="09090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4992624" y="502920"/>
            <a:ext cx="41148" cy="5806440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5532120" y="1078992"/>
            <a:ext cx="5760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8F6F0"/>
                </a:solidFill>
              </a:rPr>
              <a:t>LIONESS FILM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8F6F0"/>
                </a:solidFill>
              </a:rPr>
              <a:t>PRODUCTIONS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5559552" y="254203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6A14A"/>
                </a:solidFill>
              </a:rPr>
              <a:t>INVESTOR DECK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559552" y="30723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B8B8B8"/>
                </a:solidFill>
              </a:rPr>
              <a:t>Cinematic IP. Creative Infrastructure. Long-Term Value.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559552" y="5358384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E8E8E"/>
                </a:solidFill>
              </a:rPr>
              <a:t>Gold Coast, Queensland, Australia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559552" y="5797296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C6A14A"/>
                </a:solidFill>
              </a:rPr>
              <a:t>CONFIDENTIAL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THE OPPORTUNITY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We are building more than a film company.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Two complementary commercial engines designed to create both recurring revenue and long-term IP value.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240280"/>
            <a:ext cx="5166360" cy="3337560"/>
          </a:xfrm>
          <a:prstGeom prst="roundRect">
            <a:avLst>
              <a:gd name="adj" fmla="val 2192"/>
            </a:avLst>
          </a:prstGeom>
          <a:solidFill>
            <a:srgbClr val="14141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54203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60" dirty="0">
                <a:solidFill>
                  <a:srgbClr val="C6A14A"/>
                </a:solidFill>
              </a:rPr>
              <a:t>ENGINE ONE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914400" y="28986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8F6F0"/>
                </a:solidFill>
              </a:rPr>
              <a:t>ORIGINAL FILM &amp;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F8F6F0"/>
                </a:solidFill>
              </a:rPr>
              <a:t>TELEVISION IP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914400" y="3977640"/>
            <a:ext cx="431596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B8B8B8"/>
                </a:solidFill>
              </a:rPr>
              <a:t>A growing portfolio of feature films, television series and expandable story worlds.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14400" y="4983480"/>
            <a:ext cx="1920240" cy="384048"/>
          </a:xfrm>
          <a:prstGeom prst="roundRect">
            <a:avLst>
              <a:gd name="adj" fmla="val 19048"/>
            </a:avLst>
          </a:prstGeom>
          <a:solidFill>
            <a:srgbClr val="8A6C2E">
              <a:alpha val="95000"/>
            </a:srgbClr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87552" y="5074920"/>
            <a:ext cx="17739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70" dirty="0">
                <a:solidFill>
                  <a:srgbClr val="F8F6F0"/>
                </a:solidFill>
              </a:rPr>
              <a:t>LONG-TERM UPSIDE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126480" y="2240280"/>
            <a:ext cx="5166360" cy="3337560"/>
          </a:xfrm>
          <a:prstGeom prst="roundRect">
            <a:avLst>
              <a:gd name="adj" fmla="val 2192"/>
            </a:avLst>
          </a:prstGeom>
          <a:solidFill>
            <a:srgbClr val="141414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0" y="2542032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60" dirty="0">
                <a:solidFill>
                  <a:srgbClr val="C6A14A"/>
                </a:solidFill>
              </a:rPr>
              <a:t>ENGINE TWO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400800" y="2898648"/>
            <a:ext cx="4343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8F6F0"/>
                </a:solidFill>
              </a:rPr>
              <a:t>STUDIOS, SERVICES</a:t>
            </a:r>
            <a:endParaRPr lang="en-US" sz="2500" dirty="0"/>
          </a:p>
          <a:p>
            <a:pPr marL="0" indent="0">
              <a:buNone/>
            </a:pPr>
            <a:r>
              <a:rPr lang="en-US" sz="2500" b="1" dirty="0">
                <a:solidFill>
                  <a:srgbClr val="F8F6F0"/>
                </a:solidFill>
              </a:rPr>
              <a:t>&amp; ASSET HIRE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6400800" y="3977640"/>
            <a:ext cx="431596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B8B8B8"/>
                </a:solidFill>
              </a:rPr>
              <a:t>Revenue-generating facilities, equipment and creative services serving Lioness productions and external clients.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0" y="4983480"/>
            <a:ext cx="2148840" cy="384048"/>
          </a:xfrm>
          <a:prstGeom prst="roundRect">
            <a:avLst>
              <a:gd name="adj" fmla="val 19048"/>
            </a:avLst>
          </a:prstGeom>
          <a:solidFill>
            <a:srgbClr val="3A3A3A">
              <a:alpha val="95000"/>
            </a:srgbClr>
          </a:solidFill>
          <a:ln w="12700">
            <a:solidFill>
              <a:srgbClr val="3A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73952" y="5074920"/>
            <a:ext cx="2002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70" dirty="0">
                <a:solidFill>
                  <a:srgbClr val="F8F6F0"/>
                </a:solidFill>
              </a:rPr>
              <a:t>RECURRING REVENUE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INVESTMENT THESIS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Why Lioness?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Seven reasons the model is designed to create a stronger, more resilient entertainment business.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240280"/>
            <a:ext cx="256032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04672" y="238658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4672" y="2715768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OWNED IP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04672" y="3118104"/>
            <a:ext cx="2231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Build value in original stories and rights.</a:t>
            </a:r>
            <a:endParaRPr lang="en-US" sz="980" dirty="0"/>
          </a:p>
        </p:txBody>
      </p:sp>
      <p:sp>
        <p:nvSpPr>
          <p:cNvPr id="10" name="Shape 8"/>
          <p:cNvSpPr/>
          <p:nvPr/>
        </p:nvSpPr>
        <p:spPr>
          <a:xfrm>
            <a:off x="3456432" y="2240280"/>
            <a:ext cx="256032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21024" y="238658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621024" y="2715768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PORTFOLIO MODEL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21024" y="3118104"/>
            <a:ext cx="2231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A slate — not a single-project bet.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6272784" y="2240280"/>
            <a:ext cx="256032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37376" y="238658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03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437376" y="2715768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PROOF OF EXECUTION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37376" y="3118104"/>
            <a:ext cx="2231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INWARD moved from concept to completion.</a:t>
            </a:r>
            <a:endParaRPr lang="en-US" sz="980" dirty="0"/>
          </a:p>
        </p:txBody>
      </p:sp>
      <p:sp>
        <p:nvSpPr>
          <p:cNvPr id="18" name="Shape 16"/>
          <p:cNvSpPr/>
          <p:nvPr/>
        </p:nvSpPr>
        <p:spPr>
          <a:xfrm>
            <a:off x="9089136" y="2240280"/>
            <a:ext cx="256032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253728" y="238658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04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253728" y="2715768"/>
            <a:ext cx="22311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CULTURAL DISTINCTION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253728" y="3118104"/>
            <a:ext cx="22311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Māori, Polynesian and diverse perspectives.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1115568" y="4224528"/>
            <a:ext cx="315468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280160" y="43708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280160" y="4700016"/>
            <a:ext cx="2825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MULTIPLE REVENUE STREAMS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280160" y="5102352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IP + studios + hire + services + events.</a:t>
            </a:r>
            <a:endParaRPr lang="en-US" sz="980" dirty="0"/>
          </a:p>
        </p:txBody>
      </p:sp>
      <p:sp>
        <p:nvSpPr>
          <p:cNvPr id="26" name="Shape 24"/>
          <p:cNvSpPr/>
          <p:nvPr/>
        </p:nvSpPr>
        <p:spPr>
          <a:xfrm>
            <a:off x="3931920" y="4224528"/>
            <a:ext cx="315468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096512" y="43708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06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096512" y="4700016"/>
            <a:ext cx="2825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AUSTRALIAN BASE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096512" y="5102352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Gold Coast production ecosystem.</a:t>
            </a:r>
            <a:endParaRPr lang="en-US" sz="980" dirty="0"/>
          </a:p>
        </p:txBody>
      </p:sp>
      <p:sp>
        <p:nvSpPr>
          <p:cNvPr id="30" name="Shape 28"/>
          <p:cNvSpPr/>
          <p:nvPr/>
        </p:nvSpPr>
        <p:spPr>
          <a:xfrm>
            <a:off x="6748272" y="4224528"/>
            <a:ext cx="315468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912864" y="437083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6A14A"/>
                </a:solidFill>
              </a:rPr>
              <a:t>07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912864" y="4700016"/>
            <a:ext cx="2825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8F6F0"/>
                </a:solidFill>
              </a:rPr>
              <a:t>LONG-TERM VALUE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912864" y="5102352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80" dirty="0">
                <a:solidFill>
                  <a:srgbClr val="B8B8B8"/>
                </a:solidFill>
              </a:rPr>
              <a:t>Rights, catalogue, assets and brand equity.</a:t>
            </a:r>
            <a:endParaRPr lang="en-US" sz="98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THE LIONESS MODEL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From story to lasting IP.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A disciplined pathway from development to commercialisation and extension.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66928" y="2816352"/>
            <a:ext cx="841248" cy="841248"/>
          </a:xfrm>
          <a:prstGeom prst="ellipse">
            <a:avLst/>
          </a:prstGeom>
          <a:solidFill>
            <a:srgbClr val="2A2211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95528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75488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DEVELOP</a:t>
            </a:r>
            <a:endParaRPr lang="en-US" sz="970" dirty="0"/>
          </a:p>
        </p:txBody>
      </p:sp>
      <p:sp>
        <p:nvSpPr>
          <p:cNvPr id="9" name="Text 7"/>
          <p:cNvSpPr/>
          <p:nvPr/>
        </p:nvSpPr>
        <p:spPr>
          <a:xfrm>
            <a:off x="402336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Original concepts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1499616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993392" y="2816352"/>
            <a:ext cx="841248" cy="841248"/>
          </a:xfrm>
          <a:prstGeom prst="ellipse">
            <a:avLst/>
          </a:prstGeom>
          <a:solidFill>
            <a:srgbClr val="2A2211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221992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901952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OWN</a:t>
            </a:r>
            <a:endParaRPr lang="en-US" sz="970" dirty="0"/>
          </a:p>
        </p:txBody>
      </p:sp>
      <p:sp>
        <p:nvSpPr>
          <p:cNvPr id="14" name="Text 12"/>
          <p:cNvSpPr/>
          <p:nvPr/>
        </p:nvSpPr>
        <p:spPr>
          <a:xfrm>
            <a:off x="1828800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Protect rights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2926080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419856" y="2816352"/>
            <a:ext cx="841248" cy="841248"/>
          </a:xfrm>
          <a:prstGeom prst="ellipse">
            <a:avLst/>
          </a:prstGeom>
          <a:solidFill>
            <a:srgbClr val="2A2211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648456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328416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PACKAGE</a:t>
            </a:r>
            <a:endParaRPr lang="en-US" sz="970" dirty="0"/>
          </a:p>
        </p:txBody>
      </p:sp>
      <p:sp>
        <p:nvSpPr>
          <p:cNvPr id="19" name="Text 17"/>
          <p:cNvSpPr/>
          <p:nvPr/>
        </p:nvSpPr>
        <p:spPr>
          <a:xfrm>
            <a:off x="3255264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Scripts + budgets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4352544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846320" y="2816352"/>
            <a:ext cx="841248" cy="841248"/>
          </a:xfrm>
          <a:prstGeom prst="ellipse">
            <a:avLst/>
          </a:prstGeom>
          <a:solidFill>
            <a:srgbClr val="2A2211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074920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0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FINANCE</a:t>
            </a:r>
            <a:endParaRPr lang="en-US" sz="970" dirty="0"/>
          </a:p>
        </p:txBody>
      </p:sp>
      <p:sp>
        <p:nvSpPr>
          <p:cNvPr id="24" name="Text 22"/>
          <p:cNvSpPr/>
          <p:nvPr/>
        </p:nvSpPr>
        <p:spPr>
          <a:xfrm>
            <a:off x="4681728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Capital + partners</a:t>
            </a:r>
            <a:endParaRPr lang="en-US" sz="830" dirty="0"/>
          </a:p>
        </p:txBody>
      </p:sp>
      <p:sp>
        <p:nvSpPr>
          <p:cNvPr id="25" name="Shape 23"/>
          <p:cNvSpPr/>
          <p:nvPr/>
        </p:nvSpPr>
        <p:spPr>
          <a:xfrm>
            <a:off x="5779008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272784" y="2816352"/>
            <a:ext cx="841248" cy="841248"/>
          </a:xfrm>
          <a:prstGeom prst="ellipse">
            <a:avLst/>
          </a:prstGeom>
          <a:solidFill>
            <a:srgbClr val="242424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501384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181344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PRODUCE</a:t>
            </a:r>
            <a:endParaRPr lang="en-US" sz="970" dirty="0"/>
          </a:p>
        </p:txBody>
      </p:sp>
      <p:sp>
        <p:nvSpPr>
          <p:cNvPr id="29" name="Text 27"/>
          <p:cNvSpPr/>
          <p:nvPr/>
        </p:nvSpPr>
        <p:spPr>
          <a:xfrm>
            <a:off x="6108192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Create the work</a:t>
            </a:r>
            <a:endParaRPr lang="en-US" sz="830" dirty="0"/>
          </a:p>
        </p:txBody>
      </p:sp>
      <p:sp>
        <p:nvSpPr>
          <p:cNvPr id="30" name="Shape 28"/>
          <p:cNvSpPr/>
          <p:nvPr/>
        </p:nvSpPr>
        <p:spPr>
          <a:xfrm>
            <a:off x="7205472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699248" y="2816352"/>
            <a:ext cx="841248" cy="841248"/>
          </a:xfrm>
          <a:prstGeom prst="ellipse">
            <a:avLst/>
          </a:prstGeom>
          <a:solidFill>
            <a:srgbClr val="242424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927848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6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7607808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DISTRIBUTE</a:t>
            </a:r>
            <a:endParaRPr lang="en-US" sz="970" dirty="0"/>
          </a:p>
        </p:txBody>
      </p:sp>
      <p:sp>
        <p:nvSpPr>
          <p:cNvPr id="34" name="Text 32"/>
          <p:cNvSpPr/>
          <p:nvPr/>
        </p:nvSpPr>
        <p:spPr>
          <a:xfrm>
            <a:off x="7534656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Reach audiences</a:t>
            </a:r>
            <a:endParaRPr lang="en-US" sz="830" dirty="0"/>
          </a:p>
        </p:txBody>
      </p:sp>
      <p:sp>
        <p:nvSpPr>
          <p:cNvPr id="35" name="Shape 33"/>
          <p:cNvSpPr/>
          <p:nvPr/>
        </p:nvSpPr>
        <p:spPr>
          <a:xfrm>
            <a:off x="8631936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9125712" y="2816352"/>
            <a:ext cx="841248" cy="841248"/>
          </a:xfrm>
          <a:prstGeom prst="ellipse">
            <a:avLst/>
          </a:prstGeom>
          <a:solidFill>
            <a:srgbClr val="242424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9354312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7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9034272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MONETISE</a:t>
            </a:r>
            <a:endParaRPr lang="en-US" sz="970" dirty="0"/>
          </a:p>
        </p:txBody>
      </p:sp>
      <p:sp>
        <p:nvSpPr>
          <p:cNvPr id="39" name="Text 37"/>
          <p:cNvSpPr/>
          <p:nvPr/>
        </p:nvSpPr>
        <p:spPr>
          <a:xfrm>
            <a:off x="8961120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Revenue pathways</a:t>
            </a:r>
            <a:endParaRPr lang="en-US" sz="830" dirty="0"/>
          </a:p>
        </p:txBody>
      </p:sp>
      <p:sp>
        <p:nvSpPr>
          <p:cNvPr id="40" name="Shape 38"/>
          <p:cNvSpPr/>
          <p:nvPr/>
        </p:nvSpPr>
        <p:spPr>
          <a:xfrm>
            <a:off x="10058400" y="3090672"/>
            <a:ext cx="411480" cy="256032"/>
          </a:xfrm>
          <a:prstGeom prst="chevron">
            <a:avLst/>
          </a:prstGeom>
          <a:solidFill>
            <a:srgbClr val="5E5E5E"/>
          </a:solidFill>
          <a:ln w="12700">
            <a:solidFill>
              <a:srgbClr val="5E5E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10552176" y="2816352"/>
            <a:ext cx="841248" cy="841248"/>
          </a:xfrm>
          <a:prstGeom prst="ellipse">
            <a:avLst/>
          </a:prstGeom>
          <a:solidFill>
            <a:srgbClr val="242424"/>
          </a:solidFill>
          <a:ln w="1524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780776" y="3063240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C46D"/>
                </a:solidFill>
              </a:rPr>
              <a:t>8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10460736" y="3858768"/>
            <a:ext cx="10241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8F6F0"/>
                </a:solidFill>
              </a:rPr>
              <a:t>EXTEND</a:t>
            </a:r>
            <a:endParaRPr lang="en-US" sz="970" dirty="0"/>
          </a:p>
        </p:txBody>
      </p:sp>
      <p:sp>
        <p:nvSpPr>
          <p:cNvPr id="44" name="Text 42"/>
          <p:cNvSpPr/>
          <p:nvPr/>
        </p:nvSpPr>
        <p:spPr>
          <a:xfrm>
            <a:off x="10387584" y="4169664"/>
            <a:ext cx="1170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dirty="0">
                <a:solidFill>
                  <a:srgbClr val="A8A8A8"/>
                </a:solidFill>
              </a:rPr>
              <a:t>Sequels + franchises</a:t>
            </a:r>
            <a:endParaRPr lang="en-US" sz="830" dirty="0"/>
          </a:p>
        </p:txBody>
      </p:sp>
      <p:sp>
        <p:nvSpPr>
          <p:cNvPr id="45" name="Text 43"/>
          <p:cNvSpPr/>
          <p:nvPr/>
        </p:nvSpPr>
        <p:spPr>
          <a:xfrm>
            <a:off x="1828800" y="5230368"/>
            <a:ext cx="8503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kern="0" spc="180" dirty="0">
                <a:solidFill>
                  <a:srgbClr val="E1C46D"/>
                </a:solidFill>
              </a:rPr>
              <a:t>CREATE IT.  OWN IT.  PRODUCE IT.  GROW IT.</a:t>
            </a:r>
            <a:endParaRPr lang="en-US" sz="1800" dirty="0"/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IP PORTFOLIO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A growing slate across film and television.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A portfolio approach spreads creative risk and opens multiple audience and commercial pathways.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21792" y="2240280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8096" y="249631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MADISON HIGH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768096" y="3145536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Teen Drama</a:t>
            </a:r>
            <a:endParaRPr lang="en-US" sz="890" dirty="0"/>
          </a:p>
        </p:txBody>
      </p:sp>
      <p:sp>
        <p:nvSpPr>
          <p:cNvPr id="9" name="Shape 7"/>
          <p:cNvSpPr/>
          <p:nvPr/>
        </p:nvSpPr>
        <p:spPr>
          <a:xfrm>
            <a:off x="2898648" y="2240280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044952" y="249631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PREMORTAL WORLD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3044952" y="3145536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Epic Fantasy · 6-film saga</a:t>
            </a:r>
            <a:endParaRPr lang="en-US" sz="890" dirty="0"/>
          </a:p>
        </p:txBody>
      </p:sp>
      <p:sp>
        <p:nvSpPr>
          <p:cNvPr id="12" name="Shape 10"/>
          <p:cNvSpPr/>
          <p:nvPr/>
        </p:nvSpPr>
        <p:spPr>
          <a:xfrm>
            <a:off x="5175504" y="2240280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321808" y="249631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COLOURLESS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5321808" y="3145536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Supernatural Drama</a:t>
            </a:r>
            <a:endParaRPr lang="en-US" sz="890" dirty="0"/>
          </a:p>
        </p:txBody>
      </p:sp>
      <p:sp>
        <p:nvSpPr>
          <p:cNvPr id="15" name="Shape 13"/>
          <p:cNvSpPr/>
          <p:nvPr/>
        </p:nvSpPr>
        <p:spPr>
          <a:xfrm>
            <a:off x="7452360" y="2240280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598664" y="249631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TE IKA</a:t>
            </a:r>
            <a:endParaRPr lang="en-US" sz="1220" dirty="0"/>
          </a:p>
        </p:txBody>
      </p:sp>
      <p:sp>
        <p:nvSpPr>
          <p:cNvPr id="17" name="Text 15"/>
          <p:cNvSpPr/>
          <p:nvPr/>
        </p:nvSpPr>
        <p:spPr>
          <a:xfrm>
            <a:off x="7598664" y="3145536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Māori / Indigenous Fantasy</a:t>
            </a:r>
            <a:endParaRPr lang="en-US" sz="890" dirty="0"/>
          </a:p>
        </p:txBody>
      </p:sp>
      <p:sp>
        <p:nvSpPr>
          <p:cNvPr id="18" name="Shape 16"/>
          <p:cNvSpPr/>
          <p:nvPr/>
        </p:nvSpPr>
        <p:spPr>
          <a:xfrm>
            <a:off x="9729216" y="2240280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875520" y="2496312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HOW TO SCORE A LOSER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9875520" y="3145536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Romantic Comedy</a:t>
            </a:r>
            <a:endParaRPr lang="en-US" sz="890" dirty="0"/>
          </a:p>
        </p:txBody>
      </p:sp>
      <p:sp>
        <p:nvSpPr>
          <p:cNvPr id="21" name="Shape 19"/>
          <p:cNvSpPr/>
          <p:nvPr/>
        </p:nvSpPr>
        <p:spPr>
          <a:xfrm>
            <a:off x="621792" y="4087368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68096" y="43434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WARRIOR WOMEN</a:t>
            </a:r>
            <a:endParaRPr lang="en-US" sz="1220" dirty="0"/>
          </a:p>
        </p:txBody>
      </p:sp>
      <p:sp>
        <p:nvSpPr>
          <p:cNvPr id="23" name="Text 21"/>
          <p:cNvSpPr/>
          <p:nvPr/>
        </p:nvSpPr>
        <p:spPr>
          <a:xfrm>
            <a:off x="768096" y="4992624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Historical Drama</a:t>
            </a:r>
            <a:endParaRPr lang="en-US" sz="890" dirty="0"/>
          </a:p>
        </p:txBody>
      </p:sp>
      <p:sp>
        <p:nvSpPr>
          <p:cNvPr id="24" name="Shape 22"/>
          <p:cNvSpPr/>
          <p:nvPr/>
        </p:nvSpPr>
        <p:spPr>
          <a:xfrm>
            <a:off x="2898648" y="4087368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044952" y="43434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SHADOW OF A WARRIOR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3044952" y="4992624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Crime Drama</a:t>
            </a:r>
            <a:endParaRPr lang="en-US" sz="890" dirty="0"/>
          </a:p>
        </p:txBody>
      </p:sp>
      <p:sp>
        <p:nvSpPr>
          <p:cNvPr id="27" name="Shape 25"/>
          <p:cNvSpPr/>
          <p:nvPr/>
        </p:nvSpPr>
        <p:spPr>
          <a:xfrm>
            <a:off x="5175504" y="4087368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151515"/>
          </a:solidFill>
          <a:ln w="1016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321808" y="43434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SO IS HE</a:t>
            </a:r>
            <a:endParaRPr lang="en-US" sz="1220" dirty="0"/>
          </a:p>
        </p:txBody>
      </p:sp>
      <p:sp>
        <p:nvSpPr>
          <p:cNvPr id="29" name="Text 27"/>
          <p:cNvSpPr/>
          <p:nvPr/>
        </p:nvSpPr>
        <p:spPr>
          <a:xfrm>
            <a:off x="5321808" y="4992624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Family / Psychological Drama</a:t>
            </a:r>
            <a:endParaRPr lang="en-US" sz="890" dirty="0"/>
          </a:p>
        </p:txBody>
      </p:sp>
      <p:sp>
        <p:nvSpPr>
          <p:cNvPr id="30" name="Shape 28"/>
          <p:cNvSpPr/>
          <p:nvPr/>
        </p:nvSpPr>
        <p:spPr>
          <a:xfrm>
            <a:off x="7452360" y="4087368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211B10"/>
          </a:solidFill>
          <a:ln w="1016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598664" y="43434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LIBERTY COLLEGE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7598664" y="4992624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13-episode TV series</a:t>
            </a:r>
            <a:endParaRPr lang="en-US" sz="890" dirty="0"/>
          </a:p>
        </p:txBody>
      </p:sp>
      <p:sp>
        <p:nvSpPr>
          <p:cNvPr id="33" name="Shape 31"/>
          <p:cNvSpPr/>
          <p:nvPr/>
        </p:nvSpPr>
        <p:spPr>
          <a:xfrm>
            <a:off x="9729216" y="4087368"/>
            <a:ext cx="1965960" cy="1481328"/>
          </a:xfrm>
          <a:prstGeom prst="roundRect">
            <a:avLst>
              <a:gd name="adj" fmla="val 3086"/>
            </a:avLst>
          </a:prstGeom>
          <a:solidFill>
            <a:srgbClr val="211B10"/>
          </a:solidFill>
          <a:ln w="1016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875520" y="4343400"/>
            <a:ext cx="16642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F8F6F0"/>
                </a:solidFill>
              </a:rPr>
              <a:t>THE COMPOUND</a:t>
            </a:r>
            <a:endParaRPr lang="en-US" sz="1220" dirty="0"/>
          </a:p>
        </p:txBody>
      </p:sp>
      <p:sp>
        <p:nvSpPr>
          <p:cNvPr id="35" name="Text 33"/>
          <p:cNvSpPr/>
          <p:nvPr/>
        </p:nvSpPr>
        <p:spPr>
          <a:xfrm>
            <a:off x="9875520" y="4992624"/>
            <a:ext cx="1664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90" dirty="0">
                <a:solidFill>
                  <a:srgbClr val="E1C46D"/>
                </a:solidFill>
              </a:rPr>
              <a:t>13-episode TV series</a:t>
            </a:r>
            <a:endParaRPr lang="en-US" sz="890" dirty="0"/>
          </a:p>
        </p:txBody>
      </p:sp>
      <p:sp>
        <p:nvSpPr>
          <p:cNvPr id="36" name="Text 34"/>
          <p:cNvSpPr/>
          <p:nvPr/>
        </p:nvSpPr>
        <p:spPr>
          <a:xfrm>
            <a:off x="640080" y="6108192"/>
            <a:ext cx="10881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777777"/>
                </a:solidFill>
              </a:rPr>
              <a:t>Current slate drawn from Lioness Film Productions project materials and website; project status and financing remain subject to development.</a:t>
            </a:r>
            <a:endParaRPr lang="en-US" sz="85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PROOF OF CONCEPT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INWARD — from page to screen.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Lioness has already demonstrated the ability to develop, assemble and complete a screen production.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/mnt/data/Inward poster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49" y="2121408"/>
            <a:ext cx="2637758" cy="3730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212080" y="24231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C86E2C"/>
                </a:solidFill>
              </a:rPr>
              <a:t>INWARD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5230368" y="2971800"/>
            <a:ext cx="5074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8F6F0"/>
                </a:solidFill>
              </a:rPr>
              <a:t>Original Lioness Film Productions short film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12080" y="3493008"/>
            <a:ext cx="5623560" cy="2057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420" dirty="0">
                <a:solidFill>
                  <a:srgbClr val="F8F6F0"/>
                </a:solidFill>
              </a:rPr>
              <a:t>Concept and story development</a:t>
            </a:r>
            <a:endParaRPr lang="en-US" sz="1420" dirty="0"/>
          </a:p>
          <a:p>
            <a:pPr marL="177800" indent="-177800">
              <a:buSzPct val="100000"/>
              <a:buChar char="•"/>
            </a:pPr>
            <a:r>
              <a:rPr lang="en-US" sz="1420" dirty="0">
                <a:solidFill>
                  <a:srgbClr val="F8F6F0"/>
                </a:solidFill>
              </a:rPr>
              <a:t>Casting and crew assembly</a:t>
            </a:r>
            <a:endParaRPr lang="en-US" sz="1420" dirty="0"/>
          </a:p>
          <a:p>
            <a:pPr marL="177800" indent="-177800">
              <a:buSzPct val="100000"/>
              <a:buChar char="•"/>
            </a:pPr>
            <a:r>
              <a:rPr lang="en-US" sz="1420" dirty="0">
                <a:solidFill>
                  <a:srgbClr val="F8F6F0"/>
                </a:solidFill>
              </a:rPr>
              <a:t>Production and post-production</a:t>
            </a:r>
            <a:endParaRPr lang="en-US" sz="1420" dirty="0"/>
          </a:p>
          <a:p>
            <a:pPr marL="177800" indent="-177800">
              <a:buSzPct val="100000"/>
              <a:buChar char="•"/>
            </a:pPr>
            <a:r>
              <a:rPr lang="en-US" sz="1420" dirty="0">
                <a:solidFill>
                  <a:srgbClr val="F8F6F0"/>
                </a:solidFill>
              </a:rPr>
              <a:t>Completed film and public presentation</a:t>
            </a:r>
            <a:endParaRPr lang="en-US" sz="1420" dirty="0"/>
          </a:p>
          <a:p>
            <a:pPr marL="177800" indent="-177800">
              <a:buSzPct val="100000"/>
              <a:buChar char="•"/>
            </a:pPr>
            <a:r>
              <a:rPr lang="en-US" sz="1420" dirty="0">
                <a:solidFill>
                  <a:srgbClr val="F8F6F0"/>
                </a:solidFill>
              </a:rPr>
              <a:t>Multiple international festival selections, finalists and award wins</a:t>
            </a:r>
            <a:endParaRPr lang="en-US" sz="1420" dirty="0"/>
          </a:p>
        </p:txBody>
      </p:sp>
      <p:sp>
        <p:nvSpPr>
          <p:cNvPr id="10" name="Shape 7"/>
          <p:cNvSpPr/>
          <p:nvPr/>
        </p:nvSpPr>
        <p:spPr>
          <a:xfrm>
            <a:off x="5230368" y="5650992"/>
            <a:ext cx="2057400" cy="384048"/>
          </a:xfrm>
          <a:prstGeom prst="roundRect">
            <a:avLst>
              <a:gd name="adj" fmla="val 19048"/>
            </a:avLst>
          </a:prstGeom>
          <a:solidFill>
            <a:srgbClr val="8A6C2E">
              <a:alpha val="95000"/>
            </a:srgbClr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303520" y="5742432"/>
            <a:ext cx="19110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70" dirty="0">
                <a:solidFill>
                  <a:srgbClr val="F8F6F0"/>
                </a:solidFill>
              </a:rPr>
              <a:t>PROOF OF EXECUTION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EXECUTION CAPABILITY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The foundation is already here.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Real cast, real crew, real production management, real delivery.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21792" y="2157984"/>
            <a:ext cx="5687568" cy="3602736"/>
          </a:xfrm>
          <a:prstGeom prst="roundRect">
            <a:avLst>
              <a:gd name="adj" fmla="val 1015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mnt/data/Inward Cast(7).jpg"/>
          <p:cNvPicPr>
            <a:picLocks noChangeAspect="1"/>
          </p:cNvPicPr>
          <p:nvPr/>
        </p:nvPicPr>
        <p:blipFill>
          <a:blip r:embed="rId3"/>
          <a:srcRect t="2658" b="2658"/>
          <a:stretch/>
        </p:blipFill>
        <p:spPr>
          <a:xfrm>
            <a:off x="640080" y="2176272"/>
            <a:ext cx="5650992" cy="356616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28232" y="2157984"/>
            <a:ext cx="5138928" cy="3602736"/>
          </a:xfrm>
          <a:prstGeom prst="roundRect">
            <a:avLst>
              <a:gd name="adj" fmla="val 1015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/mnt/data/Inward premiere(6).jpg"/>
          <p:cNvPicPr>
            <a:picLocks noChangeAspect="1"/>
          </p:cNvPicPr>
          <p:nvPr/>
        </p:nvPicPr>
        <p:blipFill>
          <a:blip r:embed="rId4"/>
          <a:srcRect l="2319" r="2319"/>
          <a:stretch/>
        </p:blipFill>
        <p:spPr>
          <a:xfrm>
            <a:off x="6446520" y="2176272"/>
            <a:ext cx="5102352" cy="35661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160520" y="5148072"/>
            <a:ext cx="3931920" cy="768096"/>
          </a:xfrm>
          <a:prstGeom prst="roundRect">
            <a:avLst>
              <a:gd name="adj" fmla="val 5952"/>
            </a:avLst>
          </a:prstGeom>
          <a:solidFill>
            <a:srgbClr val="0A0A0A">
              <a:alpha val="95000"/>
            </a:srgbClr>
          </a:solidFill>
          <a:ln w="1397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4370832" y="5404104"/>
            <a:ext cx="35112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70" b="1" kern="0" spc="70" dirty="0">
                <a:solidFill>
                  <a:srgbClr val="E1C46D"/>
                </a:solidFill>
              </a:rPr>
              <a:t>BUILT TEAMS  ·  COMPLETED PRODUCTION  ·  REACHED AUDIENCES</a:t>
            </a:r>
            <a:endParaRPr lang="en-US" sz="8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STORYTELLING IDENTITY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Emotionally grounded. Culturally distinctive. Human.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Lioness stories explore identity, family, resilience, belonging, transformation and hope.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21792" y="2176272"/>
            <a:ext cx="2523744" cy="2523744"/>
          </a:xfrm>
          <a:prstGeom prst="roundRect">
            <a:avLst>
              <a:gd name="adj" fmla="val 1449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mnt/data/edited-1026395.jpg"/>
          <p:cNvPicPr>
            <a:picLocks noChangeAspect="1"/>
          </p:cNvPicPr>
          <p:nvPr/>
        </p:nvPicPr>
        <p:blipFill>
          <a:blip r:embed="rId3"/>
          <a:srcRect t="3760" b="3760"/>
          <a:stretch/>
        </p:blipFill>
        <p:spPr>
          <a:xfrm>
            <a:off x="640080" y="2194560"/>
            <a:ext cx="2487168" cy="248716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4873752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C46D"/>
                </a:solidFill>
              </a:rPr>
              <a:t>Family &amp; resilience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419856" y="2176272"/>
            <a:ext cx="2523744" cy="2523744"/>
          </a:xfrm>
          <a:prstGeom prst="roundRect">
            <a:avLst>
              <a:gd name="adj" fmla="val 1449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/mnt/data/cyber bullying(2).jpg"/>
          <p:cNvPicPr>
            <a:picLocks noChangeAspect="1"/>
          </p:cNvPicPr>
          <p:nvPr/>
        </p:nvPicPr>
        <p:blipFill>
          <a:blip r:embed="rId4"/>
          <a:srcRect l="9826" r="9826"/>
          <a:stretch/>
        </p:blipFill>
        <p:spPr>
          <a:xfrm>
            <a:off x="3438144" y="2194560"/>
            <a:ext cx="2487168" cy="24871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438144" y="4873752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8F6F0"/>
                </a:solidFill>
              </a:rPr>
              <a:t>Contemporary social pressure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6217920" y="2176272"/>
            <a:ext cx="2523744" cy="2523744"/>
          </a:xfrm>
          <a:prstGeom prst="roundRect">
            <a:avLst>
              <a:gd name="adj" fmla="val 1449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2" descr="/mnt/data/fist pump(6).jpg"/>
          <p:cNvPicPr>
            <a:picLocks noChangeAspect="1"/>
          </p:cNvPicPr>
          <p:nvPr/>
        </p:nvPicPr>
        <p:blipFill>
          <a:blip r:embed="rId5"/>
          <a:srcRect l="22552" r="22552"/>
          <a:stretch/>
        </p:blipFill>
        <p:spPr>
          <a:xfrm>
            <a:off x="6236208" y="2194560"/>
            <a:ext cx="2487168" cy="248716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236208" y="4873752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8F6F0"/>
                </a:solidFill>
              </a:rPr>
              <a:t>Inclusion &amp; humanity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9015984" y="2176272"/>
            <a:ext cx="2523744" cy="2523744"/>
          </a:xfrm>
          <a:prstGeom prst="roundRect">
            <a:avLst>
              <a:gd name="adj" fmla="val 1449"/>
            </a:avLst>
          </a:prstGeom>
          <a:solidFill>
            <a:srgbClr val="171717"/>
          </a:solidFill>
          <a:ln w="8890">
            <a:solidFill>
              <a:srgbClr val="444444">
                <a:alpha val="50000"/>
              </a:srgbClr>
            </a:solidFill>
            <a:prstDash val="solid"/>
          </a:ln>
          <a:effectLst>
            <a:outerShdw blurRad="25400" dist="12700" dir="2700000" algn="bl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3" descr="/mnt/data/inward game playing1(9).jpg"/>
          <p:cNvPicPr>
            <a:picLocks noChangeAspect="1"/>
          </p:cNvPicPr>
          <p:nvPr/>
        </p:nvPicPr>
        <p:blipFill>
          <a:blip r:embed="rId6"/>
          <a:srcRect l="22745" r="22745"/>
          <a:stretch/>
        </p:blipFill>
        <p:spPr>
          <a:xfrm>
            <a:off x="9034272" y="2194560"/>
            <a:ext cx="2487168" cy="2487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034272" y="4873752"/>
            <a:ext cx="24871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8F6F0"/>
                </a:solidFill>
              </a:rPr>
              <a:t>Connection &amp; belonging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2011680" y="554126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kern="0" spc="120" dirty="0">
                <a:solidFill>
                  <a:srgbClr val="E1C46D"/>
                </a:solidFill>
              </a:rPr>
              <a:t>STORIES ROOTED IN CULTURE. MADE FOR THE WORLD.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COMMERCIAL MODEL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Two revenue engines.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Shorter-cycle operating revenue alongside long-term content value.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85800" y="2194560"/>
            <a:ext cx="5303520" cy="3383280"/>
          </a:xfrm>
          <a:prstGeom prst="roundRect">
            <a:avLst>
              <a:gd name="adj" fmla="val 1892"/>
            </a:avLst>
          </a:prstGeom>
          <a:solidFill>
            <a:srgbClr val="15151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60120" y="254203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6A14A"/>
                </a:solidFill>
              </a:rPr>
              <a:t>ENGINE ONE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60120" y="294436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8F6F0"/>
                </a:solidFill>
              </a:rPr>
              <a:t>ORIGINAL SCREEN IP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60120" y="3538728"/>
            <a:ext cx="4434840" cy="15727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Theatrical distribution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Streaming &amp; television licensing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International / territory sales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Digital &amp; ancillary rights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Franchise and sequel extensions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17920" y="2194560"/>
            <a:ext cx="5303520" cy="3383280"/>
          </a:xfrm>
          <a:prstGeom prst="roundRect">
            <a:avLst>
              <a:gd name="adj" fmla="val 1892"/>
            </a:avLst>
          </a:prstGeom>
          <a:solidFill>
            <a:srgbClr val="17140D"/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92240" y="2542032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C6A14A"/>
                </a:solidFill>
              </a:rPr>
              <a:t>ENGINE TWO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92240" y="2944368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8F6F0"/>
                </a:solidFill>
              </a:rPr>
              <a:t>STUDIOS + SERVICES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6492240" y="3538728"/>
            <a:ext cx="4434840" cy="15727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Recording and editing suites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Camera, lighting and drone hire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Props and production resources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Event and studio hire</a:t>
            </a:r>
            <a:endParaRPr lang="en-US" sz="1350" dirty="0"/>
          </a:p>
          <a:p>
            <a:pPr marL="177800" indent="-177800">
              <a:buSzPct val="100000"/>
              <a:buChar char="•"/>
            </a:pPr>
            <a:r>
              <a:rPr lang="en-US" sz="1350" dirty="0">
                <a:solidFill>
                  <a:srgbClr val="F8F6F0"/>
                </a:solidFill>
              </a:rPr>
              <a:t>Pay-by-the-hour creative services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RECURRING REVENUE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Creative studios, services and asset hire.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The same assets can support Lioness productions and earn external revenue between projects.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2194560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51515"/>
          </a:solidFill>
          <a:ln w="12700">
            <a:solidFill>
              <a:srgbClr val="333333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04672" y="24140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RECORDING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Studios · voice-over · podcasting</a:t>
            </a:r>
            <a:endParaRPr lang="en-US" sz="960" dirty="0"/>
          </a:p>
        </p:txBody>
      </p:sp>
      <p:sp>
        <p:nvSpPr>
          <p:cNvPr id="9" name="Shape 7"/>
          <p:cNvSpPr/>
          <p:nvPr/>
        </p:nvSpPr>
        <p:spPr>
          <a:xfrm>
            <a:off x="3474720" y="2194560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51515"/>
          </a:solidFill>
          <a:ln w="12700">
            <a:solidFill>
              <a:srgbClr val="333333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621024" y="24140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EDITING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621024" y="2834640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Suites · post · colour · sound</a:t>
            </a:r>
            <a:endParaRPr lang="en-US" sz="960" dirty="0"/>
          </a:p>
        </p:txBody>
      </p:sp>
      <p:sp>
        <p:nvSpPr>
          <p:cNvPr id="12" name="Shape 10"/>
          <p:cNvSpPr/>
          <p:nvPr/>
        </p:nvSpPr>
        <p:spPr>
          <a:xfrm>
            <a:off x="6291072" y="2194560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51515"/>
          </a:solidFill>
          <a:ln w="12700">
            <a:solidFill>
              <a:srgbClr val="333333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37376" y="24140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CAMERA + LIGHTING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37376" y="2834640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Hourly / daily equipment hire</a:t>
            </a:r>
            <a:endParaRPr lang="en-US" sz="960" dirty="0"/>
          </a:p>
        </p:txBody>
      </p:sp>
      <p:sp>
        <p:nvSpPr>
          <p:cNvPr id="15" name="Shape 13"/>
          <p:cNvSpPr/>
          <p:nvPr/>
        </p:nvSpPr>
        <p:spPr>
          <a:xfrm>
            <a:off x="9107424" y="2194560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51515"/>
          </a:solidFill>
          <a:ln w="12700">
            <a:solidFill>
              <a:srgbClr val="333333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253728" y="24140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DRONE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253728" y="2834640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Aerial filming + operator packages</a:t>
            </a:r>
            <a:endParaRPr lang="en-US" sz="960" dirty="0"/>
          </a:p>
        </p:txBody>
      </p:sp>
      <p:sp>
        <p:nvSpPr>
          <p:cNvPr id="18" name="Shape 16"/>
          <p:cNvSpPr/>
          <p:nvPr/>
        </p:nvSpPr>
        <p:spPr>
          <a:xfrm>
            <a:off x="658368" y="3767328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2100B"/>
          </a:solidFill>
          <a:ln w="12700">
            <a:solidFill>
              <a:srgbClr val="8A6C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04672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PROPS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04672" y="4407408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Props · wardrobe · set resources</a:t>
            </a:r>
            <a:endParaRPr lang="en-US" sz="960" dirty="0"/>
          </a:p>
        </p:txBody>
      </p:sp>
      <p:sp>
        <p:nvSpPr>
          <p:cNvPr id="21" name="Shape 19"/>
          <p:cNvSpPr/>
          <p:nvPr/>
        </p:nvSpPr>
        <p:spPr>
          <a:xfrm>
            <a:off x="3474720" y="3767328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2100B"/>
          </a:solidFill>
          <a:ln w="12700">
            <a:solidFill>
              <a:srgbClr val="8A6C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621024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EVENTS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21024" y="4407408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Studio events · launches · workshops</a:t>
            </a:r>
            <a:endParaRPr lang="en-US" sz="960" dirty="0"/>
          </a:p>
        </p:txBody>
      </p:sp>
      <p:sp>
        <p:nvSpPr>
          <p:cNvPr id="24" name="Shape 22"/>
          <p:cNvSpPr/>
          <p:nvPr/>
        </p:nvSpPr>
        <p:spPr>
          <a:xfrm>
            <a:off x="6291072" y="3767328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2100B"/>
          </a:solidFill>
          <a:ln w="12700">
            <a:solidFill>
              <a:srgbClr val="8A6C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37376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CREATIVE SERVICES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37376" y="4407408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Photography · video · content</a:t>
            </a:r>
            <a:endParaRPr lang="en-US" sz="960" dirty="0"/>
          </a:p>
        </p:txBody>
      </p:sp>
      <p:sp>
        <p:nvSpPr>
          <p:cNvPr id="27" name="Shape 25"/>
          <p:cNvSpPr/>
          <p:nvPr/>
        </p:nvSpPr>
        <p:spPr>
          <a:xfrm>
            <a:off x="9107424" y="3767328"/>
            <a:ext cx="2487168" cy="1280160"/>
          </a:xfrm>
          <a:prstGeom prst="roundRect">
            <a:avLst>
              <a:gd name="adj" fmla="val 3571"/>
            </a:avLst>
          </a:prstGeom>
          <a:solidFill>
            <a:srgbClr val="12100B"/>
          </a:solidFill>
          <a:ln w="12700">
            <a:solidFill>
              <a:srgbClr val="8A6C2E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253728" y="3986784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E1C46D"/>
                </a:solidFill>
              </a:rPr>
              <a:t>STUDIO HIRE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253728" y="4407408"/>
            <a:ext cx="21762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dirty="0">
                <a:solidFill>
                  <a:srgbClr val="B8B8B8"/>
                </a:solidFill>
              </a:rPr>
              <a:t>Film · photo · green screen</a:t>
            </a:r>
            <a:endParaRPr lang="en-US" sz="960" dirty="0"/>
          </a:p>
        </p:txBody>
      </p:sp>
      <p:sp>
        <p:nvSpPr>
          <p:cNvPr id="30" name="Text 28"/>
          <p:cNvSpPr/>
          <p:nvPr/>
        </p:nvSpPr>
        <p:spPr>
          <a:xfrm>
            <a:off x="2011680" y="5577840"/>
            <a:ext cx="8092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spc="110" dirty="0">
                <a:solidFill>
                  <a:srgbClr val="F8F6F0"/>
                </a:solidFill>
              </a:rPr>
              <a:t>HOURLY  ·  HALF-DAY  ·  FULL-DAY  ·  PROJECT PACKAGES</a:t>
            </a:r>
            <a:endParaRPr lang="en-US" sz="13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COMMERCIAL FLYWHEEL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One ecosystem. Multiple uses.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Revenue-generating infrastructure supports production; production creates owned IP.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9808" y="2743200"/>
            <a:ext cx="1481328" cy="1481328"/>
          </a:xfrm>
          <a:prstGeom prst="ellipse">
            <a:avLst/>
          </a:prstGeom>
          <a:solidFill>
            <a:srgbClr val="171717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3182112"/>
            <a:ext cx="1152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8F6F0"/>
                </a:solidFill>
              </a:rPr>
              <a:t>STUDIOS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04088" y="444398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90" dirty="0">
                <a:solidFill>
                  <a:srgbClr val="B8B8B8"/>
                </a:solidFill>
              </a:rPr>
              <a:t>Generate bookings</a:t>
            </a:r>
            <a:endParaRPr lang="en-US" sz="890" dirty="0"/>
          </a:p>
        </p:txBody>
      </p:sp>
      <p:sp>
        <p:nvSpPr>
          <p:cNvPr id="9" name="Shape 7"/>
          <p:cNvSpPr/>
          <p:nvPr/>
        </p:nvSpPr>
        <p:spPr>
          <a:xfrm>
            <a:off x="2340864" y="3319272"/>
            <a:ext cx="438912" cy="256032"/>
          </a:xfrm>
          <a:prstGeom prst="chevron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90088" y="2743200"/>
            <a:ext cx="1481328" cy="1481328"/>
          </a:xfrm>
          <a:prstGeom prst="ellipse">
            <a:avLst/>
          </a:prstGeom>
          <a:solidFill>
            <a:srgbClr val="171717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154680" y="3182112"/>
            <a:ext cx="1152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8F6F0"/>
                </a:solidFill>
              </a:rPr>
              <a:t>EQUIPMENT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2944368" y="444398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90" dirty="0">
                <a:solidFill>
                  <a:srgbClr val="B8B8B8"/>
                </a:solidFill>
              </a:rPr>
              <a:t>Generates hire revenue</a:t>
            </a:r>
            <a:endParaRPr lang="en-US" sz="890" dirty="0"/>
          </a:p>
        </p:txBody>
      </p:sp>
      <p:sp>
        <p:nvSpPr>
          <p:cNvPr id="13" name="Shape 11"/>
          <p:cNvSpPr/>
          <p:nvPr/>
        </p:nvSpPr>
        <p:spPr>
          <a:xfrm>
            <a:off x="4581144" y="3319272"/>
            <a:ext cx="438912" cy="256032"/>
          </a:xfrm>
          <a:prstGeom prst="chevron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230368" y="2743200"/>
            <a:ext cx="1481328" cy="1481328"/>
          </a:xfrm>
          <a:prstGeom prst="ellipse">
            <a:avLst/>
          </a:prstGeom>
          <a:solidFill>
            <a:srgbClr val="171717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394960" y="3182112"/>
            <a:ext cx="1152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8F6F0"/>
                </a:solidFill>
              </a:rPr>
              <a:t>SERVICES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184648" y="444398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90" dirty="0">
                <a:solidFill>
                  <a:srgbClr val="B8B8B8"/>
                </a:solidFill>
              </a:rPr>
              <a:t>Create client revenue</a:t>
            </a:r>
            <a:endParaRPr lang="en-US" sz="890" dirty="0"/>
          </a:p>
        </p:txBody>
      </p:sp>
      <p:sp>
        <p:nvSpPr>
          <p:cNvPr id="17" name="Shape 15"/>
          <p:cNvSpPr/>
          <p:nvPr/>
        </p:nvSpPr>
        <p:spPr>
          <a:xfrm>
            <a:off x="6821424" y="3319272"/>
            <a:ext cx="438912" cy="256032"/>
          </a:xfrm>
          <a:prstGeom prst="chevron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470648" y="2743200"/>
            <a:ext cx="1481328" cy="1481328"/>
          </a:xfrm>
          <a:prstGeom prst="ellipse">
            <a:avLst/>
          </a:prstGeom>
          <a:solidFill>
            <a:srgbClr val="171717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635240" y="3182112"/>
            <a:ext cx="1152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8F6F0"/>
                </a:solidFill>
              </a:rPr>
              <a:t>PRODUCTIONS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7424928" y="444398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90" dirty="0">
                <a:solidFill>
                  <a:srgbClr val="B8B8B8"/>
                </a:solidFill>
              </a:rPr>
              <a:t>Use the infrastructure</a:t>
            </a:r>
            <a:endParaRPr lang="en-US" sz="890" dirty="0"/>
          </a:p>
        </p:txBody>
      </p:sp>
      <p:sp>
        <p:nvSpPr>
          <p:cNvPr id="21" name="Shape 19"/>
          <p:cNvSpPr/>
          <p:nvPr/>
        </p:nvSpPr>
        <p:spPr>
          <a:xfrm>
            <a:off x="9061704" y="3319272"/>
            <a:ext cx="438912" cy="256032"/>
          </a:xfrm>
          <a:prstGeom prst="chevron">
            <a:avLst/>
          </a:prstGeom>
          <a:solidFill>
            <a:srgbClr val="555555"/>
          </a:solidFill>
          <a:ln w="12700">
            <a:solidFill>
              <a:srgbClr val="5555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710928" y="2743200"/>
            <a:ext cx="1481328" cy="1481328"/>
          </a:xfrm>
          <a:prstGeom prst="ellipse">
            <a:avLst/>
          </a:prstGeom>
          <a:solidFill>
            <a:srgbClr val="3A2C0A"/>
          </a:solidFill>
          <a:ln w="2286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875520" y="3182112"/>
            <a:ext cx="11521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1C46D"/>
                </a:solidFill>
              </a:rPr>
              <a:t>OWNED IP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665208" y="4443984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90" dirty="0">
                <a:solidFill>
                  <a:srgbClr val="B8B8B8"/>
                </a:solidFill>
              </a:rPr>
              <a:t>Builds long-term value</a:t>
            </a:r>
            <a:endParaRPr lang="en-US" sz="890" dirty="0"/>
          </a:p>
        </p:txBody>
      </p:sp>
      <p:sp>
        <p:nvSpPr>
          <p:cNvPr id="25" name="Text 23"/>
          <p:cNvSpPr/>
          <p:nvPr/>
        </p:nvSpPr>
        <p:spPr>
          <a:xfrm>
            <a:off x="2011680" y="534924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kern="0" spc="120" dirty="0">
                <a:solidFill>
                  <a:srgbClr val="E1C46D"/>
                </a:solidFill>
              </a:rPr>
              <a:t>REVENUE FLOWS BACK INTO THE ECOSYSTEM</a:t>
            </a:r>
            <a:endParaRPr lang="en-US" sz="15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CUSTOMER ECOSYSTEM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A broad commercial audience for Lioness facilities and services.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The infrastructure is designed to serve internal productions and multiple external customer groups.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85800" y="2267712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2514600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SCREEN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68680" y="2962656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Producers · directors · filmmakers · production companies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4434840" y="2267712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17720" y="2514600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MUSIC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617720" y="2962656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Artists · musicians · composers · voice talent</a:t>
            </a:r>
            <a:endParaRPr lang="en-US" sz="1020" dirty="0"/>
          </a:p>
        </p:txBody>
      </p:sp>
      <p:sp>
        <p:nvSpPr>
          <p:cNvPr id="12" name="Shape 10"/>
          <p:cNvSpPr/>
          <p:nvPr/>
        </p:nvSpPr>
        <p:spPr>
          <a:xfrm>
            <a:off x="8183880" y="2267712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66760" y="2514600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DIGITAL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366760" y="2962656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Podcasters · creators · influencers · online brands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685800" y="3986784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" y="4233672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EDUCATION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868680" y="4681728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Universities · film schools · students · emerging creatives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4434840" y="3986784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617720" y="4233672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CORPORATE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617720" y="4681728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Video · photography · eLearning · podcasts · events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8183880" y="3986784"/>
            <a:ext cx="3337560" cy="1417320"/>
          </a:xfrm>
          <a:prstGeom prst="roundRect">
            <a:avLst>
              <a:gd name="adj" fmla="val 3226"/>
            </a:avLst>
          </a:prstGeom>
          <a:solidFill>
            <a:srgbClr val="151515"/>
          </a:solidFill>
          <a:ln w="12700">
            <a:solidFill>
              <a:srgbClr val="3030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366760" y="4233672"/>
            <a:ext cx="1188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C46D"/>
                </a:solidFill>
              </a:rPr>
              <a:t>INDUSTRY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366760" y="4681728"/>
            <a:ext cx="2834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B8B8B8"/>
                </a:solidFill>
              </a:rPr>
              <a:t>Distributors · sales agents · broadcasters · production partners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GROWTH ROADMAP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Stage-gated growth — not growth by calendar alone.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Capital is deployed as commercial milestones are achieved.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2148840"/>
            <a:ext cx="3429000" cy="3584448"/>
          </a:xfrm>
          <a:prstGeom prst="roundRect">
            <a:avLst>
              <a:gd name="adj" fmla="val 1600"/>
            </a:avLst>
          </a:prstGeom>
          <a:solidFill>
            <a:srgbClr val="18181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24231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C6A14A"/>
                </a:solidFill>
              </a:rPr>
              <a:t>PHASE 1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59536" y="2761488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8F6F0"/>
                </a:solidFill>
              </a:rPr>
              <a:t>FOUNDATION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59536" y="321868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B8B8"/>
                </a:solidFill>
              </a:rPr>
              <a:t>0–12 months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59536" y="3611880"/>
            <a:ext cx="2880360" cy="1755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Prioritise slate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Strengthen IP / chain of title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Develop budgets and finance plans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Acquire priority revenue-generating assets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Build investor + industry pipeline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480560" y="2148840"/>
            <a:ext cx="3429000" cy="3584448"/>
          </a:xfrm>
          <a:prstGeom prst="roundRect">
            <a:avLst>
              <a:gd name="adj" fmla="val 1600"/>
            </a:avLst>
          </a:prstGeom>
          <a:solidFill>
            <a:srgbClr val="15130E"/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81728" y="24231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C6A14A"/>
                </a:solidFill>
              </a:rPr>
              <a:t>PHASE 2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681728" y="2761488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8F6F0"/>
                </a:solidFill>
              </a:rPr>
              <a:t>COMMERCIALISE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681728" y="321868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B8B8"/>
                </a:solidFill>
              </a:rPr>
              <a:t>12–36 months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681728" y="3611880"/>
            <a:ext cx="2880360" cy="1755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Increase studio/service revenue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Finance priority productions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Enter production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Develop sales/distribution relationships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Reinvest in IP development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8302752" y="2148840"/>
            <a:ext cx="3429000" cy="3584448"/>
          </a:xfrm>
          <a:prstGeom prst="roundRect">
            <a:avLst>
              <a:gd name="adj" fmla="val 1600"/>
            </a:avLst>
          </a:prstGeom>
          <a:solidFill>
            <a:srgbClr val="111111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503920" y="2423160"/>
            <a:ext cx="1005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30" dirty="0">
                <a:solidFill>
                  <a:srgbClr val="C6A14A"/>
                </a:solidFill>
              </a:rPr>
              <a:t>PHASE 3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503920" y="2761488"/>
            <a:ext cx="2606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8F6F0"/>
                </a:solidFill>
              </a:rPr>
              <a:t>SCALE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503920" y="321868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8B8B8"/>
                </a:solidFill>
              </a:rPr>
              <a:t>24–60 months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8503920" y="3611880"/>
            <a:ext cx="2880360" cy="1755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Expand catalogue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Increase recurring production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Expand facilities where utilised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Develop franchises where validated</a:t>
            </a:r>
            <a:endParaRPr lang="en-US" sz="1080" dirty="0"/>
          </a:p>
          <a:p>
            <a:pPr marL="177800" indent="-177800">
              <a:buSzPct val="100000"/>
              <a:buChar char="•"/>
            </a:pPr>
            <a:r>
              <a:rPr lang="en-US" sz="1080" dirty="0">
                <a:solidFill>
                  <a:srgbClr val="F8F6F0"/>
                </a:solidFill>
              </a:rPr>
              <a:t>Grow interstate / international partnerships</a:t>
            </a:r>
            <a:endParaRPr lang="en-US" sz="10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USE OF CAPITAL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Build assets that accelerate both production and revenue.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Capital allocation remains subject to final budgets and commercial priorities.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2221992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5151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04672" y="2441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IP DEVELOPMENT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04672" y="286207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Scripts · packaging · legal/IP</a:t>
            </a:r>
            <a:endParaRPr lang="en-US" sz="930" dirty="0"/>
          </a:p>
        </p:txBody>
      </p:sp>
      <p:sp>
        <p:nvSpPr>
          <p:cNvPr id="9" name="Shape 7"/>
          <p:cNvSpPr/>
          <p:nvPr/>
        </p:nvSpPr>
        <p:spPr>
          <a:xfrm>
            <a:off x="3474720" y="2221992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2121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621024" y="2441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CAMERA + LIGHTING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621024" y="286207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Core production and hire assets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6291072" y="2221992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5151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37376" y="2441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RECORDING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37376" y="286207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Voice · music · podcast capability</a:t>
            </a:r>
            <a:endParaRPr lang="en-US" sz="930" dirty="0"/>
          </a:p>
        </p:txBody>
      </p:sp>
      <p:sp>
        <p:nvSpPr>
          <p:cNvPr id="15" name="Shape 13"/>
          <p:cNvSpPr/>
          <p:nvPr/>
        </p:nvSpPr>
        <p:spPr>
          <a:xfrm>
            <a:off x="9107424" y="2221992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2121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253728" y="2441448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EDITING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253728" y="286207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Suites and post-production</a:t>
            </a:r>
            <a:endParaRPr lang="en-US" sz="930" dirty="0"/>
          </a:p>
        </p:txBody>
      </p:sp>
      <p:sp>
        <p:nvSpPr>
          <p:cNvPr id="18" name="Shape 16"/>
          <p:cNvSpPr/>
          <p:nvPr/>
        </p:nvSpPr>
        <p:spPr>
          <a:xfrm>
            <a:off x="658368" y="3794760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5151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04672" y="4014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DRONE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04672" y="443484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Aerial production capability</a:t>
            </a:r>
            <a:endParaRPr lang="en-US" sz="930" dirty="0"/>
          </a:p>
        </p:txBody>
      </p:sp>
      <p:sp>
        <p:nvSpPr>
          <p:cNvPr id="21" name="Shape 19"/>
          <p:cNvSpPr/>
          <p:nvPr/>
        </p:nvSpPr>
        <p:spPr>
          <a:xfrm>
            <a:off x="3474720" y="3794760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2121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621024" y="4014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PROPS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621024" y="443484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Reusable production resources</a:t>
            </a:r>
            <a:endParaRPr lang="en-US" sz="930" dirty="0"/>
          </a:p>
        </p:txBody>
      </p:sp>
      <p:sp>
        <p:nvSpPr>
          <p:cNvPr id="24" name="Shape 22"/>
          <p:cNvSpPr/>
          <p:nvPr/>
        </p:nvSpPr>
        <p:spPr>
          <a:xfrm>
            <a:off x="6291072" y="3794760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51515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37376" y="4014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STUDIO SPACES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437376" y="443484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Production and event infrastructure</a:t>
            </a:r>
            <a:endParaRPr lang="en-US" sz="930" dirty="0"/>
          </a:p>
        </p:txBody>
      </p:sp>
      <p:sp>
        <p:nvSpPr>
          <p:cNvPr id="27" name="Shape 25"/>
          <p:cNvSpPr/>
          <p:nvPr/>
        </p:nvSpPr>
        <p:spPr>
          <a:xfrm>
            <a:off x="9107424" y="3794760"/>
            <a:ext cx="2487168" cy="1261872"/>
          </a:xfrm>
          <a:prstGeom prst="roundRect">
            <a:avLst>
              <a:gd name="adj" fmla="val 3623"/>
            </a:avLst>
          </a:prstGeom>
          <a:solidFill>
            <a:srgbClr val="121212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253728" y="4014216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E1C46D"/>
                </a:solidFill>
              </a:rPr>
              <a:t>BUSINESS DEVELOPMENT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9253728" y="443484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B8B8B8"/>
                </a:solidFill>
              </a:rPr>
              <a:t>Partnerships · markets · commercial growth</a:t>
            </a:r>
            <a:endParaRPr lang="en-US" sz="930" dirty="0"/>
          </a:p>
        </p:txBody>
      </p:sp>
      <p:sp>
        <p:nvSpPr>
          <p:cNvPr id="30" name="Text 28"/>
          <p:cNvSpPr/>
          <p:nvPr/>
        </p:nvSpPr>
        <p:spPr>
          <a:xfrm>
            <a:off x="1463040" y="562356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kern="0" spc="80" dirty="0">
                <a:solidFill>
                  <a:srgbClr val="F8F6F0"/>
                </a:solidFill>
              </a:rPr>
              <a:t>PRINCIPLE: PRIORITISE ASSETS THAT CAN SUPPORT PRODUCTIONS AND / OR GENERATE REVENUE.</a:t>
            </a:r>
            <a:endParaRPr lang="en-US" sz="11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GOVERNANCE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Creativity backed by disciplined commercial controls.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Investor confidence depends on transparency, ownership clarity and milestone-based deployment.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466344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Project-specific budgets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Expenditure approvals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Transparent accounting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Insurance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Contract management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55080" y="2377440"/>
            <a:ext cx="4754880" cy="2651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IP registers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Chain-of-title documentation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Production reporting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Management oversight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F8F6F0"/>
                </a:solidFill>
              </a:rPr>
              <a:t>Professional legal + financial advice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148840" y="5193792"/>
            <a:ext cx="7955280" cy="594360"/>
          </a:xfrm>
          <a:prstGeom prst="roundRect">
            <a:avLst>
              <a:gd name="adj" fmla="val 6154"/>
            </a:avLst>
          </a:prstGeom>
          <a:solidFill>
            <a:srgbClr val="1B160B"/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359152" y="5394960"/>
            <a:ext cx="7543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b="1" kern="0" spc="70" dirty="0">
                <a:solidFill>
                  <a:srgbClr val="E1C46D"/>
                </a:solidFill>
              </a:rPr>
              <a:t>MILESTONE-BASED CAPITAL DEPLOYMENT  ·  FORMAL REPORTING  ·  CONTROLLED GROWTH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FOUNDING CIRCLE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Participation. Access. Experience. Legacy.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A limited private participation program for people who want a deeper connection to the early Lioness journey.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331720"/>
            <a:ext cx="5394960" cy="3108960"/>
          </a:xfrm>
          <a:prstGeom prst="roundRect">
            <a:avLst>
              <a:gd name="adj" fmla="val 2059"/>
            </a:avLst>
          </a:prstGeom>
          <a:solidFill>
            <a:srgbClr val="17140D"/>
          </a:solidFill>
          <a:ln w="1524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7280" y="2724912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8F6F0"/>
                </a:solidFill>
              </a:rPr>
              <a:t>LIONESS FOUNDING CIRCLE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188720" y="3401568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B8B8B8"/>
                </a:solidFill>
              </a:rPr>
              <a:t>A limited group recognised as part of the beginning of Lioness Film Productions.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057400" y="4370832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8A6C2E">
              <a:alpha val="95000"/>
            </a:srgbClr>
          </a:solidFill>
          <a:ln w="12700">
            <a:solidFill>
              <a:srgbClr val="8A6C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130552" y="4462272"/>
            <a:ext cx="26883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kern="0" spc="70" dirty="0">
                <a:solidFill>
                  <a:srgbClr val="F8F6F0"/>
                </a:solidFill>
              </a:rPr>
              <a:t>PRIVATE INFORMATION PACK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34440" y="4892040"/>
            <a:ext cx="4251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70" dirty="0">
                <a:solidFill>
                  <a:srgbClr val="A8A8A8"/>
                </a:solidFill>
              </a:rPr>
              <a:t>Full participation levels, contributions, benefits, availability and terms are provided privately by email upon request.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6720840" y="248716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40" dirty="0">
                <a:solidFill>
                  <a:srgbClr val="C6A14A"/>
                </a:solidFill>
              </a:rPr>
              <a:t>WHAT IS NOT SHOWN PUBLICLY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720840" y="2944368"/>
            <a:ext cx="4114800" cy="2194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F8F6F0"/>
                </a:solidFill>
              </a:rPr>
              <a:t>Contribution amounts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F8F6F0"/>
                </a:solidFill>
              </a:rPr>
              <a:t>Number of places by tier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F8F6F0"/>
                </a:solidFill>
              </a:rPr>
              <a:t>Studio-credit benefits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F8F6F0"/>
                </a:solidFill>
              </a:rPr>
              <a:t>Casting / cameo participation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F8F6F0"/>
                </a:solidFill>
              </a:rPr>
              <a:t>Detailed participation terms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5303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20" dirty="0">
                <a:solidFill>
                  <a:srgbClr val="C6A14A"/>
                </a:solidFill>
              </a:rPr>
              <a:t>WHAT WE ARE BUILDING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789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F8F6F0"/>
                </a:solidFill>
              </a:rPr>
              <a:t>A connected entertainment and production ecosystem.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58368" y="14813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B8B8B8"/>
                </a:solidFill>
              </a:rPr>
              <a:t>The goal is not one film — it is a platform from which multiple projects and revenue streams can grow.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1143000" cy="41148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8F6F0"/>
                </a:solidFill>
              </a:rPr>
              <a:t>STORIES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463040" y="3401568"/>
            <a:ext cx="0" cy="594360"/>
          </a:xfrm>
          <a:prstGeom prst="line">
            <a:avLst/>
          </a:prstGeom>
          <a:noFill/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Original concepts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596896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1C46D"/>
                </a:solidFill>
              </a:rPr>
              <a:t>IP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10128" y="3401568"/>
            <a:ext cx="0" cy="594360"/>
          </a:xfrm>
          <a:prstGeom prst="line">
            <a:avLst/>
          </a:prstGeom>
          <a:noFill/>
          <a:ln w="1397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578608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Rights + catalogue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443984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8F6F0"/>
                </a:solidFill>
              </a:rPr>
              <a:t>TALENT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157216" y="3401568"/>
            <a:ext cx="0" cy="594360"/>
          </a:xfrm>
          <a:prstGeom prst="line">
            <a:avLst/>
          </a:prstGeom>
          <a:noFill/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425696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Creative network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291072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8F6F0"/>
                </a:solidFill>
              </a:rPr>
              <a:t>INFRASTRUCTURE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004304" y="3401568"/>
            <a:ext cx="0" cy="594360"/>
          </a:xfrm>
          <a:prstGeom prst="line">
            <a:avLst/>
          </a:prstGeom>
          <a:noFill/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72784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Studios + assets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138160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1C46D"/>
                </a:solidFill>
              </a:rPr>
              <a:t>REVENUE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851392" y="3401568"/>
            <a:ext cx="0" cy="594360"/>
          </a:xfrm>
          <a:prstGeom prst="line">
            <a:avLst/>
          </a:prstGeom>
          <a:noFill/>
          <a:ln w="1397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119872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Services + hire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9985248" y="2880360"/>
            <a:ext cx="1508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8F6F0"/>
                </a:solidFill>
              </a:rPr>
              <a:t>BRAND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0698480" y="3401568"/>
            <a:ext cx="0" cy="594360"/>
          </a:xfrm>
          <a:prstGeom prst="line">
            <a:avLst/>
          </a:prstGeom>
          <a:noFill/>
          <a:ln w="1397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966960" y="4160520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B8B8B8"/>
                </a:solidFill>
              </a:rPr>
              <a:t>Distinctive identity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1417320" y="5166360"/>
            <a:ext cx="9372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E1C46D"/>
                </a:solidFill>
              </a:rPr>
              <a:t>BUILDING ENTERPRISE VALUE THROUGH CONTENT + ASSETS + REVENUE + BRAND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3737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505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dited-1026395.jpg"/>
          <p:cNvPicPr>
            <a:picLocks noChangeAspect="1"/>
          </p:cNvPicPr>
          <p:nvPr/>
        </p:nvPicPr>
        <p:blipFill>
          <a:blip r:embed="rId3"/>
          <a:srcRect l="8502" t="23989" r="14536" b="23989"/>
          <a:stretch>
            <a:fillRect/>
          </a:stretch>
        </p:blipFill>
        <p:spPr>
          <a:xfrm>
            <a:off x="4937760" y="0"/>
            <a:ext cx="82553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69631" y="13716"/>
            <a:ext cx="12191695" cy="6844284"/>
          </a:xfrm>
          <a:prstGeom prst="rect">
            <a:avLst/>
          </a:prstGeom>
          <a:solidFill>
            <a:srgbClr val="000000">
              <a:alpha val="5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5989320" cy="6858000"/>
          </a:xfrm>
          <a:prstGeom prst="rect">
            <a:avLst/>
          </a:prstGeom>
          <a:solidFill>
            <a:srgbClr val="000000">
              <a:alpha val="9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31520" y="960120"/>
            <a:ext cx="4983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10" dirty="0">
                <a:solidFill>
                  <a:srgbClr val="C6A14A"/>
                </a:solidFill>
              </a:rPr>
              <a:t>LIONESS FILM PRODUCTIONS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13232" y="1600200"/>
            <a:ext cx="4800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8F6F0"/>
                </a:solidFill>
              </a:rPr>
              <a:t>Stories rooted in culture.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8F6F0"/>
                </a:solidFill>
              </a:rPr>
              <a:t>Made for the world.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731520" y="3346704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B8B8B8"/>
                </a:solidFill>
              </a:rPr>
              <a:t>Cinematic IP. Cultural Power. Long-Term Value.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31520" y="4224528"/>
            <a:ext cx="1143000" cy="45720"/>
          </a:xfrm>
          <a:prstGeom prst="rect">
            <a:avLst/>
          </a:prstGeom>
          <a:solidFill>
            <a:srgbClr val="C6A14A"/>
          </a:solidFill>
          <a:ln w="12700">
            <a:solidFill>
              <a:srgbClr val="C6A1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31520" y="4590288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F8F6F0"/>
                </a:solidFill>
              </a:rPr>
              <a:t>Investor and Founding Circle enquiries</a:t>
            </a:r>
            <a:endParaRPr lang="en-US" sz="1120" dirty="0"/>
          </a:p>
          <a:p>
            <a:pPr marL="0" indent="0">
              <a:buNone/>
            </a:pPr>
            <a:r>
              <a:rPr lang="en-US" sz="1120" dirty="0">
                <a:solidFill>
                  <a:srgbClr val="F8F6F0"/>
                </a:solidFill>
              </a:rPr>
              <a:t>info@lionessfilmproductions.com.au</a:t>
            </a:r>
            <a:endParaRPr lang="en-US" sz="1120" dirty="0"/>
          </a:p>
        </p:txBody>
      </p:sp>
      <p:sp>
        <p:nvSpPr>
          <p:cNvPr id="10" name="Text 7"/>
          <p:cNvSpPr/>
          <p:nvPr/>
        </p:nvSpPr>
        <p:spPr>
          <a:xfrm>
            <a:off x="731520" y="6016752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kern="0" spc="160" dirty="0">
                <a:solidFill>
                  <a:srgbClr val="C6A14A"/>
                </a:solidFill>
              </a:rPr>
              <a:t>CONFIDENTIAL</a:t>
            </a:r>
            <a:endParaRPr lang="en-US" sz="8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1227</Words>
  <Application>Microsoft Office PowerPoint</Application>
  <PresentationFormat>Widescreen</PresentationFormat>
  <Paragraphs>315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Lioness Film Productions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Lioness Film Productions — Investor Deck</dc:title>
  <dc:subject>Investor Deck</dc:subject>
  <dc:creator>Lioness Film Productions</dc:creator>
  <cp:lastModifiedBy>Liana Taiapa</cp:lastModifiedBy>
  <cp:revision>1</cp:revision>
  <dcterms:created xsi:type="dcterms:W3CDTF">2026-10-29T12:30:46Z</dcterms:created>
  <dcterms:modified xsi:type="dcterms:W3CDTF">2026-10-29T12:38:32Z</dcterms:modified>
</cp:coreProperties>
</file>