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405" autoAdjust="0"/>
  </p:normalViewPr>
  <p:slideViewPr>
    <p:cSldViewPr snapToGrid="0" snapToObjects="1">
      <p:cViewPr varScale="1">
        <p:scale>
          <a:sx n="61" d="100"/>
          <a:sy n="61" d="100"/>
        </p:scale>
        <p:origin x="11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a taiapa" userId="6685e3fe85adeb2a" providerId="LiveId" clId="{2264530A-1BC3-47C1-8663-1F1ECB747CF5}"/>
    <pc:docChg chg="modSld">
      <pc:chgData name="liana taiapa" userId="6685e3fe85adeb2a" providerId="LiveId" clId="{2264530A-1BC3-47C1-8663-1F1ECB747CF5}" dt="2026-05-18T22:56:06.813" v="42" actId="33553"/>
      <pc:docMkLst>
        <pc:docMk/>
      </pc:docMkLst>
      <pc:sldChg chg="modSp mod">
        <pc:chgData name="liana taiapa" userId="6685e3fe85adeb2a" providerId="LiveId" clId="{2264530A-1BC3-47C1-8663-1F1ECB747CF5}" dt="2026-05-18T22:55:46.173" v="28" actId="33553"/>
        <pc:sldMkLst>
          <pc:docMk/>
          <pc:sldMk cId="0" sldId="256"/>
        </pc:sldMkLst>
        <pc:spChg chg="mod">
          <ac:chgData name="liana taiapa" userId="6685e3fe85adeb2a" providerId="LiveId" clId="{2264530A-1BC3-47C1-8663-1F1ECB747CF5}" dt="2026-05-18T22:55:46.173" v="28" actId="33553"/>
          <ac:spMkLst>
            <pc:docMk/>
            <pc:sldMk cId="0" sldId="256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682" v="0" actId="962"/>
          <ac:spMkLst>
            <pc:docMk/>
            <pc:sldMk cId="0" sldId="256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691" v="1" actId="962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5:49.754" v="29" actId="33553"/>
        <pc:sldMkLst>
          <pc:docMk/>
          <pc:sldMk cId="0" sldId="257"/>
        </pc:sldMkLst>
        <pc:spChg chg="mod">
          <ac:chgData name="liana taiapa" userId="6685e3fe85adeb2a" providerId="LiveId" clId="{2264530A-1BC3-47C1-8663-1F1ECB747CF5}" dt="2026-05-18T22:55:49.754" v="29" actId="33553"/>
          <ac:spMkLst>
            <pc:docMk/>
            <pc:sldMk cId="0" sldId="257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02" v="2" actId="962"/>
          <ac:spMkLst>
            <pc:docMk/>
            <pc:sldMk cId="0" sldId="257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06" v="3" actId="962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5:51.864" v="30" actId="33553"/>
        <pc:sldMkLst>
          <pc:docMk/>
          <pc:sldMk cId="0" sldId="258"/>
        </pc:sldMkLst>
        <pc:spChg chg="mod">
          <ac:chgData name="liana taiapa" userId="6685e3fe85adeb2a" providerId="LiveId" clId="{2264530A-1BC3-47C1-8663-1F1ECB747CF5}" dt="2026-05-18T22:55:51.864" v="30" actId="33553"/>
          <ac:spMkLst>
            <pc:docMk/>
            <pc:sldMk cId="0" sldId="258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17" v="4" actId="962"/>
          <ac:spMkLst>
            <pc:docMk/>
            <pc:sldMk cId="0" sldId="258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22" v="5" actId="962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5:53.225" v="31" actId="33553"/>
        <pc:sldMkLst>
          <pc:docMk/>
          <pc:sldMk cId="0" sldId="259"/>
        </pc:sldMkLst>
        <pc:spChg chg="mod">
          <ac:chgData name="liana taiapa" userId="6685e3fe85adeb2a" providerId="LiveId" clId="{2264530A-1BC3-47C1-8663-1F1ECB747CF5}" dt="2026-05-18T22:55:53.225" v="31" actId="33553"/>
          <ac:spMkLst>
            <pc:docMk/>
            <pc:sldMk cId="0" sldId="259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33" v="6" actId="962"/>
          <ac:spMkLst>
            <pc:docMk/>
            <pc:sldMk cId="0" sldId="259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36" v="7" actId="962"/>
          <ac:spMkLst>
            <pc:docMk/>
            <pc:sldMk cId="0" sldId="259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5:54.473" v="32" actId="33553"/>
        <pc:sldMkLst>
          <pc:docMk/>
          <pc:sldMk cId="0" sldId="260"/>
        </pc:sldMkLst>
        <pc:spChg chg="mod">
          <ac:chgData name="liana taiapa" userId="6685e3fe85adeb2a" providerId="LiveId" clId="{2264530A-1BC3-47C1-8663-1F1ECB747CF5}" dt="2026-05-18T22:55:54.473" v="32" actId="33553"/>
          <ac:spMkLst>
            <pc:docMk/>
            <pc:sldMk cId="0" sldId="260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41" v="8" actId="962"/>
          <ac:spMkLst>
            <pc:docMk/>
            <pc:sldMk cId="0" sldId="260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48" v="9" actId="962"/>
          <ac:spMkLst>
            <pc:docMk/>
            <pc:sldMk cId="0" sldId="260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5:55.669" v="33" actId="33553"/>
        <pc:sldMkLst>
          <pc:docMk/>
          <pc:sldMk cId="0" sldId="261"/>
        </pc:sldMkLst>
        <pc:spChg chg="mod">
          <ac:chgData name="liana taiapa" userId="6685e3fe85adeb2a" providerId="LiveId" clId="{2264530A-1BC3-47C1-8663-1F1ECB747CF5}" dt="2026-05-18T22:55:55.669" v="33" actId="33553"/>
          <ac:spMkLst>
            <pc:docMk/>
            <pc:sldMk cId="0" sldId="261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55" v="10" actId="962"/>
          <ac:spMkLst>
            <pc:docMk/>
            <pc:sldMk cId="0" sldId="261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62" v="11" actId="962"/>
          <ac:spMkLst>
            <pc:docMk/>
            <pc:sldMk cId="0" sldId="261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5:57.183" v="34" actId="33553"/>
        <pc:sldMkLst>
          <pc:docMk/>
          <pc:sldMk cId="0" sldId="262"/>
        </pc:sldMkLst>
        <pc:spChg chg="mod">
          <ac:chgData name="liana taiapa" userId="6685e3fe85adeb2a" providerId="LiveId" clId="{2264530A-1BC3-47C1-8663-1F1ECB747CF5}" dt="2026-05-18T22:55:57.183" v="34" actId="33553"/>
          <ac:spMkLst>
            <pc:docMk/>
            <pc:sldMk cId="0" sldId="262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72" v="12" actId="962"/>
          <ac:spMkLst>
            <pc:docMk/>
            <pc:sldMk cId="0" sldId="262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74" v="13" actId="962"/>
          <ac:spMkLst>
            <pc:docMk/>
            <pc:sldMk cId="0" sldId="262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5:58.412" v="35" actId="33553"/>
        <pc:sldMkLst>
          <pc:docMk/>
          <pc:sldMk cId="0" sldId="263"/>
        </pc:sldMkLst>
        <pc:spChg chg="mod">
          <ac:chgData name="liana taiapa" userId="6685e3fe85adeb2a" providerId="LiveId" clId="{2264530A-1BC3-47C1-8663-1F1ECB747CF5}" dt="2026-05-18T22:55:58.412" v="35" actId="33553"/>
          <ac:spMkLst>
            <pc:docMk/>
            <pc:sldMk cId="0" sldId="263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87" v="14" actId="962"/>
          <ac:spMkLst>
            <pc:docMk/>
            <pc:sldMk cId="0" sldId="263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90" v="15" actId="962"/>
          <ac:spMkLst>
            <pc:docMk/>
            <pc:sldMk cId="0" sldId="263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6:00.103" v="36" actId="33553"/>
        <pc:sldMkLst>
          <pc:docMk/>
          <pc:sldMk cId="0" sldId="264"/>
        </pc:sldMkLst>
        <pc:spChg chg="mod">
          <ac:chgData name="liana taiapa" userId="6685e3fe85adeb2a" providerId="LiveId" clId="{2264530A-1BC3-47C1-8663-1F1ECB747CF5}" dt="2026-05-18T22:56:00.103" v="36" actId="33553"/>
          <ac:spMkLst>
            <pc:docMk/>
            <pc:sldMk cId="0" sldId="264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797" v="16" actId="962"/>
          <ac:spMkLst>
            <pc:docMk/>
            <pc:sldMk cId="0" sldId="264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801" v="17" actId="962"/>
          <ac:spMkLst>
            <pc:docMk/>
            <pc:sldMk cId="0" sldId="264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6:01.170" v="37" actId="33553"/>
        <pc:sldMkLst>
          <pc:docMk/>
          <pc:sldMk cId="0" sldId="265"/>
        </pc:sldMkLst>
        <pc:spChg chg="mod">
          <ac:chgData name="liana taiapa" userId="6685e3fe85adeb2a" providerId="LiveId" clId="{2264530A-1BC3-47C1-8663-1F1ECB747CF5}" dt="2026-05-18T22:56:01.170" v="37" actId="33553"/>
          <ac:spMkLst>
            <pc:docMk/>
            <pc:sldMk cId="0" sldId="265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812" v="18" actId="962"/>
          <ac:spMkLst>
            <pc:docMk/>
            <pc:sldMk cId="0" sldId="265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819" v="19" actId="962"/>
          <ac:spMkLst>
            <pc:docMk/>
            <pc:sldMk cId="0" sldId="265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6:02.738" v="38" actId="33553"/>
        <pc:sldMkLst>
          <pc:docMk/>
          <pc:sldMk cId="0" sldId="266"/>
        </pc:sldMkLst>
        <pc:spChg chg="mod">
          <ac:chgData name="liana taiapa" userId="6685e3fe85adeb2a" providerId="LiveId" clId="{2264530A-1BC3-47C1-8663-1F1ECB747CF5}" dt="2026-05-18T22:56:02.738" v="38" actId="33553"/>
          <ac:spMkLst>
            <pc:docMk/>
            <pc:sldMk cId="0" sldId="266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827" v="20" actId="962"/>
          <ac:spMkLst>
            <pc:docMk/>
            <pc:sldMk cId="0" sldId="266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834" v="21" actId="962"/>
          <ac:spMkLst>
            <pc:docMk/>
            <pc:sldMk cId="0" sldId="266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6:03.764" v="39" actId="33553"/>
        <pc:sldMkLst>
          <pc:docMk/>
          <pc:sldMk cId="0" sldId="267"/>
        </pc:sldMkLst>
        <pc:spChg chg="mod">
          <ac:chgData name="liana taiapa" userId="6685e3fe85adeb2a" providerId="LiveId" clId="{2264530A-1BC3-47C1-8663-1F1ECB747CF5}" dt="2026-05-18T22:56:03.764" v="39" actId="33553"/>
          <ac:spMkLst>
            <pc:docMk/>
            <pc:sldMk cId="0" sldId="267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844" v="22" actId="962"/>
          <ac:spMkLst>
            <pc:docMk/>
            <pc:sldMk cId="0" sldId="267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850" v="23" actId="962"/>
          <ac:spMkLst>
            <pc:docMk/>
            <pc:sldMk cId="0" sldId="267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6:04.766" v="40" actId="33553"/>
        <pc:sldMkLst>
          <pc:docMk/>
          <pc:sldMk cId="0" sldId="268"/>
        </pc:sldMkLst>
        <pc:spChg chg="mod">
          <ac:chgData name="liana taiapa" userId="6685e3fe85adeb2a" providerId="LiveId" clId="{2264530A-1BC3-47C1-8663-1F1ECB747CF5}" dt="2026-05-18T22:56:04.766" v="40" actId="33553"/>
          <ac:spMkLst>
            <pc:docMk/>
            <pc:sldMk cId="0" sldId="268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855" v="24" actId="962"/>
          <ac:spMkLst>
            <pc:docMk/>
            <pc:sldMk cId="0" sldId="268"/>
            <ac:spMk id="4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859" v="25" actId="962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6:05.729" v="41" actId="33553"/>
        <pc:sldMkLst>
          <pc:docMk/>
          <pc:sldMk cId="0" sldId="269"/>
        </pc:sldMkLst>
        <pc:spChg chg="mod">
          <ac:chgData name="liana taiapa" userId="6685e3fe85adeb2a" providerId="LiveId" clId="{2264530A-1BC3-47C1-8663-1F1ECB747CF5}" dt="2026-05-18T22:56:05.729" v="41" actId="33553"/>
          <ac:spMkLst>
            <pc:docMk/>
            <pc:sldMk cId="0" sldId="269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5:35.864" v="26" actId="962"/>
          <ac:spMkLst>
            <pc:docMk/>
            <pc:sldMk cId="0" sldId="269"/>
            <ac:spMk id="4" creationId="{00000000-0000-0000-0000-000000000000}"/>
          </ac:spMkLst>
        </pc:spChg>
      </pc:sldChg>
      <pc:sldChg chg="modSp mod">
        <pc:chgData name="liana taiapa" userId="6685e3fe85adeb2a" providerId="LiveId" clId="{2264530A-1BC3-47C1-8663-1F1ECB747CF5}" dt="2026-05-18T22:56:06.813" v="42" actId="33553"/>
        <pc:sldMkLst>
          <pc:docMk/>
          <pc:sldMk cId="0" sldId="270"/>
        </pc:sldMkLst>
        <pc:spChg chg="mod">
          <ac:chgData name="liana taiapa" userId="6685e3fe85adeb2a" providerId="LiveId" clId="{2264530A-1BC3-47C1-8663-1F1ECB747CF5}" dt="2026-05-18T22:55:35.864" v="27" actId="962"/>
          <ac:spMkLst>
            <pc:docMk/>
            <pc:sldMk cId="0" sldId="270"/>
            <ac:spMk id="2" creationId="{00000000-0000-0000-0000-000000000000}"/>
          </ac:spMkLst>
        </pc:spChg>
        <pc:spChg chg="mod">
          <ac:chgData name="liana taiapa" userId="6685e3fe85adeb2a" providerId="LiveId" clId="{2264530A-1BC3-47C1-8663-1F1ECB747CF5}" dt="2026-05-18T22:56:06.813" v="42" actId="33553"/>
          <ac:spMkLst>
            <pc:docMk/>
            <pc:sldMk cId="0" sldId="27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640" y="36576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Lioness Film Productions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1517395"/>
            <a:ext cx="31949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Building cinematic IP ecosystems with long-term investor value</a:t>
            </a:r>
            <a:r>
              <a:rPr lang="en-US" dirty="0">
                <a:solidFill>
                  <a:srgbClr val="FFFFFF"/>
                </a:solidFill>
                <a:latin typeface="Aptos"/>
              </a:rPr>
              <a:t> and reshaping modern film investment. </a:t>
            </a:r>
          </a:p>
          <a:p>
            <a:endParaRPr lang="en-US" sz="1800" dirty="0">
              <a:solidFill>
                <a:srgbClr val="FFFFFF"/>
              </a:solidFill>
              <a:latin typeface="Aptos"/>
            </a:endParaRPr>
          </a:p>
          <a:p>
            <a:endParaRPr sz="180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097280"/>
            <a:ext cx="3657600" cy="4642812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1440"/>
            <a:ext cx="9144000" cy="73152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640" y="36576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Production Capability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71138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Lioness Film Productions already operates with established crews, talent pools, community engagement and production experience.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write something nice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097280"/>
            <a:ext cx="3657600" cy="2190223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4782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hug with parents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98" y="4220191"/>
            <a:ext cx="3609324" cy="2511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764" y="3635416"/>
            <a:ext cx="8307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Existing production capability, established community trust and proven execution reduce early-stage risk.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640" y="36576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Sustainability &amp; Social Impact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42054"/>
            <a:ext cx="4114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A commitment to sustainability, inclusion and empowering women and marginalized creatives.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rg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097280"/>
            <a:ext cx="3657600" cy="2768664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body dysmorph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25" y="3973621"/>
            <a:ext cx="38738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6320" y="5008381"/>
            <a:ext cx="3853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The company aligns sustainability, inclusion and social impact with commercially viable entertainment</a:t>
            </a:r>
            <a:r>
              <a:rPr sz="1600"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640" y="36576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Growth 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603" y="1841973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Expansion into streaming series, branded experiences, studio facilities, training and international collaborations.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75" y="1172006"/>
            <a:ext cx="3127785" cy="3970286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720"/>
            <a:ext cx="9144000" cy="118872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bro and sis moment.jpg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3921" y="3417662"/>
            <a:ext cx="4472694" cy="3074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4883" y="5425238"/>
            <a:ext cx="3750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Expansion plans include episodic streaming content, branded experiences and international collaborations.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640" y="36576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Investment Opportunity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83080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Seeking aligned strategic investors to scale Lioness Film Productions into a globally recognized entertainment brand.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nward cast and crew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097280"/>
            <a:ext cx="3657600" cy="2647797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720"/>
            <a:ext cx="9144000" cy="118872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bull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4206241"/>
            <a:ext cx="3829173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667" y="4671477"/>
            <a:ext cx="3829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Lioness Film Productions is building the next generation of culturally-driven entertainment infrastructure.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60090" y="487691"/>
            <a:ext cx="6223819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LIONESS FILM PRODUCTIONS
Cinematic IP. Cultural Power. Long-Term Value.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9102" y="5840361"/>
            <a:ext cx="5486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800" dirty="0">
                <a:solidFill>
                  <a:srgbClr val="FFFFFF"/>
                </a:solidFill>
                <a:latin typeface="Aptos"/>
              </a:rPr>
              <a:t>Investor Deck 2026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councilling wom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25" y="2743772"/>
            <a:ext cx="4725148" cy="27794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-206477" y="1280160"/>
            <a:ext cx="10058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4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LIONESS FILM PRODUCTIONS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06" y="2377440"/>
            <a:ext cx="9144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200" dirty="0">
                <a:solidFill>
                  <a:srgbClr val="FFFFFF"/>
                </a:solidFill>
                <a:latin typeface="Aptos"/>
              </a:rPr>
              <a:t>Prestige Storytelling. Cultural Power. Scalable Intellectual Property.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923" y="374904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D4AF37"/>
                </a:solidFill>
                <a:latin typeface="Georgia"/>
              </a:rPr>
              <a:t>INVESTMENT DECK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640" y="36576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881" y="1754986"/>
            <a:ext cx="3364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Traditional film financing is broken. Investors are asked to fund emotion without structured asset protection</a:t>
            </a:r>
            <a:r>
              <a:rPr sz="1600"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nward cast and crew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051560"/>
            <a:ext cx="3657600" cy="2647797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mirror mo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24" y="4206240"/>
            <a:ext cx="3892591" cy="2404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585" y="4206240"/>
            <a:ext cx="3705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Emotion alone no longer secures sophisticated capital. </a:t>
            </a:r>
            <a:endParaRPr lang="en-US" dirty="0">
              <a:solidFill>
                <a:srgbClr val="FFFFFF"/>
              </a:solidFill>
              <a:latin typeface="Aptos"/>
            </a:endParaRPr>
          </a:p>
          <a:p>
            <a:r>
              <a:rPr dirty="0">
                <a:solidFill>
                  <a:srgbClr val="FFFFFF"/>
                </a:solidFill>
                <a:latin typeface="Aptos"/>
              </a:rPr>
              <a:t>Structure, recurring yield and brand longevity do.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640" y="36576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Opportunity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077" y="1747881"/>
            <a:ext cx="3840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dirty="0">
                <a:solidFill>
                  <a:srgbClr val="FFFFFF"/>
                </a:solidFill>
                <a:latin typeface="Aptos"/>
              </a:rPr>
              <a:t>Entertainment IP connected to tourism, hospitality, luxury experiences, memberships and licensing creates recurring revenue.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nward Cast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097280"/>
            <a:ext cx="3657600" cy="2437805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mum and dad n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4266605"/>
            <a:ext cx="3749040" cy="2173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" y="4430016"/>
            <a:ext cx="36399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Lioness Film Productions develops </a:t>
            </a:r>
            <a:endParaRPr lang="en-US" dirty="0">
              <a:solidFill>
                <a:srgbClr val="FFFFFF"/>
              </a:solidFill>
              <a:latin typeface="Aptos"/>
            </a:endParaRPr>
          </a:p>
          <a:p>
            <a:r>
              <a:rPr dirty="0">
                <a:solidFill>
                  <a:srgbClr val="FFFFFF"/>
                </a:solidFill>
                <a:latin typeface="Aptos"/>
              </a:rPr>
              <a:t>cinematic intellectual property designed </a:t>
            </a:r>
            <a:endParaRPr lang="en-US" dirty="0">
              <a:solidFill>
                <a:srgbClr val="FFFFFF"/>
              </a:solidFill>
              <a:latin typeface="Aptos"/>
            </a:endParaRPr>
          </a:p>
          <a:p>
            <a:r>
              <a:rPr dirty="0">
                <a:solidFill>
                  <a:srgbClr val="FFFFFF"/>
                </a:solidFill>
                <a:latin typeface="Aptos"/>
              </a:rPr>
              <a:t>for multi-platform </a:t>
            </a:r>
            <a:r>
              <a:rPr dirty="0" err="1">
                <a:solidFill>
                  <a:srgbClr val="FFFFFF"/>
                </a:solidFill>
                <a:latin typeface="Aptos"/>
              </a:rPr>
              <a:t>monetisation</a:t>
            </a:r>
            <a:r>
              <a:rPr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640" y="36576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Why Lioness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85966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Authentic Polynesian and marginalized storytelling with global appeal, proven festival traction and owned intellectual property.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nward game playing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097280"/>
            <a:ext cx="3855228" cy="2341305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93256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mum and d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147" y="4246209"/>
            <a:ext cx="3963383" cy="2372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928" y="4756535"/>
            <a:ext cx="4114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Authentic Polynesian and underrepresented </a:t>
            </a:r>
            <a:endParaRPr lang="en-US" dirty="0">
              <a:solidFill>
                <a:srgbClr val="FFFFFF"/>
              </a:solidFill>
              <a:latin typeface="Aptos"/>
            </a:endParaRPr>
          </a:p>
          <a:p>
            <a:r>
              <a:rPr dirty="0">
                <a:solidFill>
                  <a:srgbClr val="FFFFFF"/>
                </a:solidFill>
                <a:latin typeface="Aptos"/>
              </a:rPr>
              <a:t>storytelling creates global emotional </a:t>
            </a:r>
            <a:endParaRPr lang="en-US" dirty="0">
              <a:solidFill>
                <a:srgbClr val="FFFFFF"/>
              </a:solidFill>
              <a:latin typeface="Aptos"/>
            </a:endParaRPr>
          </a:p>
          <a:p>
            <a:r>
              <a:rPr dirty="0">
                <a:solidFill>
                  <a:srgbClr val="FFFFFF"/>
                </a:solidFill>
                <a:latin typeface="Aptos"/>
              </a:rPr>
              <a:t>connection and audience loyalty.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640" y="36576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Inward Success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396" y="1653869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33 festival entries, 1</a:t>
            </a:r>
            <a:r>
              <a:rPr lang="en-AU" dirty="0">
                <a:solidFill>
                  <a:srgbClr val="FFFFFF"/>
                </a:solidFill>
                <a:latin typeface="Aptos"/>
              </a:rPr>
              <a:t>5</a:t>
            </a:r>
            <a:r>
              <a:rPr dirty="0">
                <a:solidFill>
                  <a:srgbClr val="FFFFFF"/>
                </a:solidFill>
                <a:latin typeface="Aptos"/>
              </a:rPr>
              <a:t> nominations and multiple international awards established Lioness Film Productions as an emerging voice.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nward game playing1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097280"/>
            <a:ext cx="3657600" cy="1993751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dad and son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24" y="4023360"/>
            <a:ext cx="3972789" cy="256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1" y="4457748"/>
            <a:ext cx="3843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The award-winning short film INWARD proved audience </a:t>
            </a:r>
            <a:endParaRPr lang="en-US" dirty="0">
              <a:solidFill>
                <a:srgbClr val="FFFFFF"/>
              </a:solidFill>
              <a:latin typeface="Aptos"/>
            </a:endParaRPr>
          </a:p>
          <a:p>
            <a:r>
              <a:rPr dirty="0">
                <a:solidFill>
                  <a:srgbClr val="FFFFFF"/>
                </a:solidFill>
                <a:latin typeface="Aptos"/>
              </a:rPr>
              <a:t>demand for emotionally grounded cultural storytelling.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640" y="36576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Audience &amp; Cultural Impact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4840" y="4745329"/>
            <a:ext cx="5088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Stories that resonate deeply with underrepresented communities create loyal audiences and long-term engagement.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nward poster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52" y="2384877"/>
            <a:ext cx="2904034" cy="4107363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21772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family hour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6007"/>
            <a:ext cx="4463844" cy="2461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920" y="1466341"/>
            <a:ext cx="43640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Lioness connects storytelling to wellness, </a:t>
            </a:r>
            <a:endParaRPr lang="en-US" dirty="0">
              <a:solidFill>
                <a:srgbClr val="FFFFFF"/>
              </a:solidFill>
              <a:latin typeface="Aptos"/>
            </a:endParaRPr>
          </a:p>
          <a:p>
            <a:r>
              <a:rPr dirty="0">
                <a:solidFill>
                  <a:srgbClr val="FFFFFF"/>
                </a:solidFill>
                <a:latin typeface="Aptos"/>
              </a:rPr>
              <a:t>education, and experiential opportunities.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640" y="36576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Ecosystem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9" y="1711047"/>
            <a:ext cx="4114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Film becomes the </a:t>
            </a:r>
            <a:r>
              <a:rPr dirty="0" err="1">
                <a:solidFill>
                  <a:srgbClr val="FFFFFF"/>
                </a:solidFill>
                <a:latin typeface="Aptos"/>
              </a:rPr>
              <a:t>centre</a:t>
            </a:r>
            <a:r>
              <a:rPr dirty="0">
                <a:solidFill>
                  <a:srgbClr val="FFFFFF"/>
                </a:solidFill>
                <a:latin typeface="Aptos"/>
              </a:rPr>
              <a:t> of a broader brand ecosystem: events, streaming, education, tourism and partnerships.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nward premiere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097280"/>
            <a:ext cx="3657600" cy="2437805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3565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fist pump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9" y="4371245"/>
            <a:ext cx="4396003" cy="2413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9" y="3766753"/>
            <a:ext cx="7651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This model expands intellectual property beyond a single release cycle into long-term assets.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640" y="36576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Revenue Streams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73237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Studio hire, streaming, licensing, branded content, eLearning, sponsorships, memberships and experiential activations</a:t>
            </a:r>
            <a:r>
              <a:rPr sz="1600"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pills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097280"/>
            <a:ext cx="3657600" cy="2563446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Gym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4121998"/>
            <a:ext cx="3657600" cy="2563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" y="4759305"/>
            <a:ext cx="3824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Revenue streams include streaming, licensing, branded partnerships, studio hire, events and digital education.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65760" y="393192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D4AF3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Investor Positioning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811945"/>
            <a:ext cx="411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ptos"/>
              </a:rPr>
              <a:t>C</a:t>
            </a:r>
            <a:r>
              <a:rPr dirty="0">
                <a:solidFill>
                  <a:srgbClr val="FFFFFF"/>
                </a:solidFill>
                <a:latin typeface="Aptos"/>
              </a:rPr>
              <a:t>ultural impact, recurring yield and scalable intellectual property assets.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051560"/>
            <a:ext cx="2286000" cy="45720"/>
          </a:xfrm>
          <a:prstGeom prst="rect">
            <a:avLst/>
          </a:prstGeom>
          <a:solidFill>
            <a:srgbClr val="C9A14A"/>
          </a:solidFill>
          <a:ln>
            <a:solidFill>
              <a:srgbClr val="C9A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pinky swear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19" y="1051560"/>
            <a:ext cx="4022377" cy="2255963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henry vaping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667" y="3993323"/>
            <a:ext cx="4079864" cy="2498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747257"/>
            <a:ext cx="4023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FFFFFF"/>
                </a:solidFill>
                <a:latin typeface="Aptos"/>
              </a:rPr>
              <a:t>Investors gain positioning within a premium impact-driven entertainment brand with scalable reach.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445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Georgia</vt:lpstr>
      <vt:lpstr>Office Theme</vt:lpstr>
      <vt:lpstr>Lioness Film Productions</vt:lpstr>
      <vt:lpstr>The Problem</vt:lpstr>
      <vt:lpstr>The Opportunity</vt:lpstr>
      <vt:lpstr>Why Lioness</vt:lpstr>
      <vt:lpstr>Inward Success</vt:lpstr>
      <vt:lpstr>Audience &amp; Cultural Impact</vt:lpstr>
      <vt:lpstr>The Ecosystem Model</vt:lpstr>
      <vt:lpstr>Revenue Streams</vt:lpstr>
      <vt:lpstr>Investor Positioning</vt:lpstr>
      <vt:lpstr>Production Capability</vt:lpstr>
      <vt:lpstr>Sustainability &amp; Social Impact</vt:lpstr>
      <vt:lpstr>Growth Vision</vt:lpstr>
      <vt:lpstr>Investment Opportunity</vt:lpstr>
      <vt:lpstr>LIONESS FILM PRODUCTIONS
Cinematic IP. Cultural Power. Long-Term Value.</vt:lpstr>
      <vt:lpstr>LIONESS FILM PRODUCTIONS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User</dc:creator>
  <cp:keywords/>
  <dc:description>generated using python-pptx</dc:description>
  <cp:lastModifiedBy>liana taiapa</cp:lastModifiedBy>
  <cp:revision>4</cp:revision>
  <dcterms:created xsi:type="dcterms:W3CDTF">2013-01-27T09:14:16Z</dcterms:created>
  <dcterms:modified xsi:type="dcterms:W3CDTF">2026-06-15T12:19:09Z</dcterms:modified>
  <cp:category/>
</cp:coreProperties>
</file>